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sldIdLst>
    <p:sldId id="256" r:id="rId4"/>
    <p:sldId id="299" r:id="rId6"/>
    <p:sldId id="297" r:id="rId7"/>
    <p:sldId id="1817" r:id="rId8"/>
    <p:sldId id="1738" r:id="rId9"/>
    <p:sldId id="1739" r:id="rId10"/>
    <p:sldId id="1740" r:id="rId11"/>
    <p:sldId id="303" r:id="rId12"/>
    <p:sldId id="1736" r:id="rId13"/>
    <p:sldId id="1737" r:id="rId14"/>
    <p:sldId id="1800" r:id="rId15"/>
    <p:sldId id="1802" r:id="rId16"/>
    <p:sldId id="1801" r:id="rId17"/>
    <p:sldId id="1820" r:id="rId18"/>
    <p:sldId id="1819" r:id="rId19"/>
    <p:sldId id="1818" r:id="rId20"/>
    <p:sldId id="1821" r:id="rId21"/>
    <p:sldId id="1784" r:id="rId22"/>
    <p:sldId id="1785" r:id="rId23"/>
    <p:sldId id="1786" r:id="rId24"/>
    <p:sldId id="1787" r:id="rId25"/>
    <p:sldId id="1783" r:id="rId26"/>
    <p:sldId id="1771" r:id="rId27"/>
    <p:sldId id="509" r:id="rId28"/>
    <p:sldId id="1772" r:id="rId29"/>
    <p:sldId id="1742" r:id="rId30"/>
    <p:sldId id="1770" r:id="rId31"/>
    <p:sldId id="1728" r:id="rId32"/>
    <p:sldId id="1799"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a:srgbClr val="0000FF"/>
    <a:srgbClr val="F43308"/>
    <a:srgbClr val="FF00FF"/>
    <a:srgbClr val="006600"/>
    <a:srgbClr val="F8F8F8"/>
    <a:srgbClr val="EAEAEA"/>
    <a:srgbClr val="CC99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24" autoAdjust="0"/>
    <p:restoredTop sz="94660"/>
  </p:normalViewPr>
  <p:slideViewPr>
    <p:cSldViewPr snapToGrid="0">
      <p:cViewPr varScale="1">
        <p:scale>
          <a:sx n="58" d="100"/>
          <a:sy n="58" d="100"/>
        </p:scale>
        <p:origin x="96"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DD82D-834A-4DE4-91DA-372F1FEA919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761BD-3FCB-43B1-A463-2978EA00A9E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4761BD-3FCB-43B1-A463-2978EA00A9E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FBD4E42-62E2-44AD-BB81-5988228D2A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92D28D-747D-45EC-AD1D-D64547CB138F}"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3C527E6-2F4B-4FE1-B6C7-14E57518BC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DE45A9-58AA-463C-B803-902933F5EDE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3C527E6-2F4B-4FE1-B6C7-14E57518BC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DE45A9-58AA-463C-B803-902933F5EDE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3C527E6-2F4B-4FE1-B6C7-14E57518BC8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DE45A9-58AA-463C-B803-902933F5EDE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3C527E6-2F4B-4FE1-B6C7-14E57518BC8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DDE45A9-58AA-463C-B803-902933F5EDEF}"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3C527E6-2F4B-4FE1-B6C7-14E57518BC8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DE45A9-58AA-463C-B803-902933F5EDE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3C527E6-2F4B-4FE1-B6C7-14E57518BC8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DE45A9-58AA-463C-B803-902933F5EDEF}"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3C527E6-2F4B-4FE1-B6C7-14E57518BC8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DE45A9-58AA-463C-B803-902933F5EDEF}"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3C527E6-2F4B-4FE1-B6C7-14E57518BC8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DE45A9-58AA-463C-B803-902933F5EDEF}"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3C527E6-2F4B-4FE1-B6C7-14E57518BC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DE45A9-58AA-463C-B803-902933F5EDE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3C527E6-2F4B-4FE1-B6C7-14E57518BC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DE45A9-58AA-463C-B803-902933F5EDE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FBD4E42-62E2-44AD-BB81-5988228D2A3D}" type="datetimeFigureOut">
              <a:rPr lang="zh-CN" altLang="en-US" smtClean="0"/>
            </a:fld>
            <a:endParaRPr lang="zh-CN" altLang="en-US"/>
          </a:p>
        </p:txBody>
      </p:sp>
      <p:sp>
        <p:nvSpPr>
          <p:cNvPr id="7" name="文本框 6"/>
          <p:cNvSpPr txBox="1"/>
          <p:nvPr userDrawn="1"/>
        </p:nvSpPr>
        <p:spPr>
          <a:xfrm>
            <a:off x="266480" y="534395"/>
            <a:ext cx="425116"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01</a:t>
            </a:r>
            <a:endParaRPr lang="zh-CN" altLang="en-US" sz="1600" dirty="0">
              <a:latin typeface="微软雅黑" panose="020B0503020204020204" pitchFamily="34" charset="-122"/>
              <a:ea typeface="微软雅黑" panose="020B0503020204020204" pitchFamily="34" charset="-122"/>
            </a:endParaRPr>
          </a:p>
        </p:txBody>
      </p:sp>
      <p:pic>
        <p:nvPicPr>
          <p:cNvPr id="9" name="内容占位符 10" descr="图片包含 放飞&#10;&#10;已生成高可信度的说明"/>
          <p:cNvPicPr>
            <a:picLocks noChangeAspect="1"/>
          </p:cNvPicPr>
          <p:nvPr userDrawn="1"/>
        </p:nvPicPr>
        <p:blipFill rotWithShape="1">
          <a:blip r:embed="rId2" cstate="print">
            <a:extLst>
              <a:ext uri="{28A0092B-C50C-407E-A947-70E740481C1C}">
                <a14:useLocalDpi xmlns:a14="http://schemas.microsoft.com/office/drawing/2010/main" val="0"/>
              </a:ext>
            </a:extLst>
          </a:blip>
          <a:srcRect l="461" t="-636" r="26442" b="33184"/>
          <a:stretch>
            <a:fillRect/>
          </a:stretch>
        </p:blipFill>
        <p:spPr>
          <a:xfrm>
            <a:off x="158648" y="161694"/>
            <a:ext cx="1065895" cy="61459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9FBD4E42-62E2-44AD-BB81-5988228D2A3D}" type="datetimeFigureOut">
              <a:rPr lang="zh-CN" altLang="en-US" smtClean="0"/>
            </a:fld>
            <a:endParaRPr lang="zh-CN" altLang="en-US"/>
          </a:p>
        </p:txBody>
      </p:sp>
      <p:sp>
        <p:nvSpPr>
          <p:cNvPr id="8" name="文本框 7"/>
          <p:cNvSpPr txBox="1"/>
          <p:nvPr userDrawn="1"/>
        </p:nvSpPr>
        <p:spPr>
          <a:xfrm>
            <a:off x="266480" y="534395"/>
            <a:ext cx="425116"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02</a:t>
            </a:r>
            <a:endParaRPr lang="zh-CN" altLang="en-US" sz="1600" dirty="0">
              <a:latin typeface="微软雅黑" panose="020B0503020204020204" pitchFamily="34" charset="-122"/>
              <a:ea typeface="微软雅黑" panose="020B0503020204020204" pitchFamily="34" charset="-122"/>
            </a:endParaRPr>
          </a:p>
        </p:txBody>
      </p:sp>
      <p:pic>
        <p:nvPicPr>
          <p:cNvPr id="10" name="内容占位符 10" descr="图片包含 放飞&#10;&#10;已生成高可信度的说明"/>
          <p:cNvPicPr>
            <a:picLocks noChangeAspect="1"/>
          </p:cNvPicPr>
          <p:nvPr userDrawn="1"/>
        </p:nvPicPr>
        <p:blipFill rotWithShape="1">
          <a:blip r:embed="rId2" cstate="print">
            <a:extLst>
              <a:ext uri="{28A0092B-C50C-407E-A947-70E740481C1C}">
                <a14:useLocalDpi xmlns:a14="http://schemas.microsoft.com/office/drawing/2010/main" val="0"/>
              </a:ext>
            </a:extLst>
          </a:blip>
          <a:srcRect l="461" t="-636" r="26442" b="33184"/>
          <a:stretch>
            <a:fillRect/>
          </a:stretch>
        </p:blipFill>
        <p:spPr>
          <a:xfrm>
            <a:off x="158648" y="161694"/>
            <a:ext cx="1065895" cy="61459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9FBD4E42-62E2-44AD-BB81-5988228D2A3D}" type="datetimeFigureOut">
              <a:rPr lang="zh-CN" altLang="en-US" smtClean="0"/>
            </a:fld>
            <a:endParaRPr lang="zh-CN" altLang="en-US"/>
          </a:p>
        </p:txBody>
      </p:sp>
      <p:sp>
        <p:nvSpPr>
          <p:cNvPr id="10" name="文本框 9"/>
          <p:cNvSpPr txBox="1"/>
          <p:nvPr userDrawn="1"/>
        </p:nvSpPr>
        <p:spPr>
          <a:xfrm>
            <a:off x="266480" y="534395"/>
            <a:ext cx="425116"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03</a:t>
            </a:r>
            <a:endParaRPr lang="zh-CN" altLang="en-US" sz="1600" dirty="0">
              <a:latin typeface="微软雅黑" panose="020B0503020204020204" pitchFamily="34" charset="-122"/>
              <a:ea typeface="微软雅黑" panose="020B0503020204020204" pitchFamily="34" charset="-122"/>
            </a:endParaRPr>
          </a:p>
        </p:txBody>
      </p:sp>
      <p:pic>
        <p:nvPicPr>
          <p:cNvPr id="12" name="内容占位符 10" descr="图片包含 放飞&#10;&#10;已生成高可信度的说明"/>
          <p:cNvPicPr>
            <a:picLocks noChangeAspect="1"/>
          </p:cNvPicPr>
          <p:nvPr userDrawn="1"/>
        </p:nvPicPr>
        <p:blipFill rotWithShape="1">
          <a:blip r:embed="rId2" cstate="print">
            <a:extLst>
              <a:ext uri="{28A0092B-C50C-407E-A947-70E740481C1C}">
                <a14:useLocalDpi xmlns:a14="http://schemas.microsoft.com/office/drawing/2010/main" val="0"/>
              </a:ext>
            </a:extLst>
          </a:blip>
          <a:srcRect l="461" t="-636" r="26442" b="33184"/>
          <a:stretch>
            <a:fillRect/>
          </a:stretch>
        </p:blipFill>
        <p:spPr>
          <a:xfrm>
            <a:off x="158648" y="161694"/>
            <a:ext cx="1065895" cy="61459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FBD4E42-62E2-44AD-BB81-5988228D2A3D}" type="datetimeFigureOut">
              <a:rPr lang="zh-CN" altLang="en-US" smtClean="0"/>
            </a:fld>
            <a:endParaRPr lang="zh-CN" altLang="en-US"/>
          </a:p>
        </p:txBody>
      </p:sp>
      <p:sp>
        <p:nvSpPr>
          <p:cNvPr id="6" name="文本框 5"/>
          <p:cNvSpPr txBox="1"/>
          <p:nvPr userDrawn="1"/>
        </p:nvSpPr>
        <p:spPr>
          <a:xfrm>
            <a:off x="266480" y="534395"/>
            <a:ext cx="425116"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04</a:t>
            </a:r>
            <a:endParaRPr lang="zh-CN" altLang="en-US" sz="1600" dirty="0">
              <a:latin typeface="微软雅黑" panose="020B0503020204020204" pitchFamily="34" charset="-122"/>
              <a:ea typeface="微软雅黑" panose="020B0503020204020204" pitchFamily="34" charset="-122"/>
            </a:endParaRPr>
          </a:p>
        </p:txBody>
      </p:sp>
      <p:pic>
        <p:nvPicPr>
          <p:cNvPr id="8" name="内容占位符 10" descr="图片包含 放飞&#10;&#10;已生成高可信度的说明"/>
          <p:cNvPicPr>
            <a:picLocks noChangeAspect="1"/>
          </p:cNvPicPr>
          <p:nvPr userDrawn="1"/>
        </p:nvPicPr>
        <p:blipFill rotWithShape="1">
          <a:blip r:embed="rId2" cstate="print">
            <a:extLst>
              <a:ext uri="{28A0092B-C50C-407E-A947-70E740481C1C}">
                <a14:useLocalDpi xmlns:a14="http://schemas.microsoft.com/office/drawing/2010/main" val="0"/>
              </a:ext>
            </a:extLst>
          </a:blip>
          <a:srcRect l="461" t="-636" r="26442" b="33184"/>
          <a:stretch>
            <a:fillRect/>
          </a:stretch>
        </p:blipFill>
        <p:spPr>
          <a:xfrm>
            <a:off x="158648" y="161694"/>
            <a:ext cx="1065895" cy="61459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showMasterSp="0">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42D3E6-49BC-43D1-8281-7C1DED4D14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85B987-18EC-4D4C-A32E-2D2E97D976D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617172"/>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3C527E6-2F4B-4FE1-B6C7-14E57518BC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DE45A9-58AA-463C-B803-902933F5EDE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BD4E42-62E2-44AD-BB81-5988228D2A3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2D28D-747D-45EC-AD1D-D64547CB138F}" type="slidenum">
              <a:rPr lang="zh-CN" altLang="en-US" smtClean="0"/>
            </a:fld>
            <a:endParaRPr lang="zh-CN" altLang="en-US"/>
          </a:p>
        </p:txBody>
      </p:sp>
      <p:pic>
        <p:nvPicPr>
          <p:cNvPr id="12" name="图片 11" descr="水印"/>
          <p:cNvPicPr>
            <a:picLocks noChangeAspect="1"/>
          </p:cNvPicPr>
          <p:nvPr userDrawn="1"/>
        </p:nvPicPr>
        <p:blipFill>
          <a:blip r:embed="rId9"/>
          <a:stretch>
            <a:fillRect/>
          </a:stretch>
        </p:blipFill>
        <p:spPr>
          <a:xfrm>
            <a:off x="7186295" y="63500"/>
            <a:ext cx="4902200" cy="15868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527E6-2F4B-4FE1-B6C7-14E57518BC8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E45A9-58AA-463C-B803-902933F5EDE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media" Target="../media/audio1.wav"/><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唯美动人浪漫场景短视频配乐.wav">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586690" y="-5693"/>
            <a:ext cx="812800" cy="812800"/>
          </a:xfrm>
          <a:prstGeom prst="rect">
            <a:avLst/>
          </a:prstGeom>
        </p:spPr>
      </p:pic>
      <p:sp>
        <p:nvSpPr>
          <p:cNvPr id="7" name="标题 1048610"/>
          <p:cNvSpPr txBox="1"/>
          <p:nvPr/>
        </p:nvSpPr>
        <p:spPr>
          <a:xfrm>
            <a:off x="1028991" y="2369787"/>
            <a:ext cx="5474417" cy="2119100"/>
          </a:xfrm>
          <a:prstGeom prst="rect">
            <a:avLst/>
          </a:prstGeom>
          <a:noFill/>
          <a:ln>
            <a:noFill/>
          </a:ln>
        </p:spPr>
        <p:txBody>
          <a:bodyPr vert="horz" lIns="90170" tIns="46990" rIns="90170" bIns="46990" anchor="b"/>
          <a:lstStyle>
            <a:lvl1pPr marL="0" indent="0" algn="l" rtl="0" fontAlgn="base" latinLnBrk="1">
              <a:lnSpc>
                <a:spcPct val="100000"/>
              </a:lnSpc>
              <a:spcBef>
                <a:spcPct val="0"/>
              </a:spcBef>
              <a:spcAft>
                <a:spcPct val="0"/>
              </a:spcAft>
              <a:buFontTx/>
              <a:buNone/>
              <a:defRPr sz="3600" b="1">
                <a:solidFill>
                  <a:srgbClr val="333399"/>
                </a:solidFill>
                <a:latin typeface="Arial" panose="020B0604020202020204" pitchFamily="34" charset="0"/>
                <a:ea typeface="黑体" panose="02010609060101010101" pitchFamily="49" charset="-122"/>
                <a:sym typeface="Arial" panose="020B0604020202020204" pitchFamily="34" charset="0"/>
              </a:defRPr>
            </a:lvl1pPr>
          </a:lstStyle>
          <a:p>
            <a:pPr marL="0" marR="0" lvl="0" indent="0" algn="l" defTabSz="914400" rtl="0" eaLnBrk="1" fontAlgn="base" latinLnBrk="1" hangingPunct="1">
              <a:lnSpc>
                <a:spcPct val="100000"/>
              </a:lnSpc>
              <a:spcBef>
                <a:spcPct val="0"/>
              </a:spcBef>
              <a:spcAft>
                <a:spcPct val="0"/>
              </a:spcAft>
              <a:buClrTx/>
              <a:buSzTx/>
              <a:buFontTx/>
              <a:buNone/>
              <a:defRPr/>
            </a:pPr>
            <a:r>
              <a:rPr lang="zh-CN" altLang="en-US" sz="6000" b="0" kern="0" dirty="0">
                <a:solidFill>
                  <a:schemeClr val="tx1">
                    <a:lumMod val="75000"/>
                    <a:lumOff val="25000"/>
                  </a:schemeClr>
                </a:solidFill>
                <a:latin typeface="华文行楷" panose="02010800040101010101" pitchFamily="2" charset="-122"/>
                <a:ea typeface="华文行楷" panose="02010800040101010101" pitchFamily="2" charset="-122"/>
              </a:rPr>
              <a:t> 台州高三调考</a:t>
            </a:r>
            <a:r>
              <a:rPr kumimoji="0" lang="zh-CN" altLang="en-US" sz="6000" b="0" i="0" u="none" strike="noStrike" kern="0" cap="none" spc="0" normalizeH="0" baseline="0" noProof="0" dirty="0">
                <a:ln>
                  <a:noFill/>
                </a:ln>
                <a:solidFill>
                  <a:schemeClr val="tx1">
                    <a:lumMod val="75000"/>
                    <a:lumOff val="25000"/>
                  </a:schemeClr>
                </a:solidFill>
                <a:effectLst/>
                <a:uLnTx/>
                <a:uFillTx/>
                <a:latin typeface="华文行楷" panose="02010800040101010101" pitchFamily="2" charset="-122"/>
                <a:ea typeface="华文行楷" panose="02010800040101010101" pitchFamily="2" charset="-122"/>
                <a:sym typeface="Arial" panose="020B0604020202020204" pitchFamily="34" charset="0"/>
              </a:rPr>
              <a:t> </a:t>
            </a:r>
            <a:br>
              <a:rPr kumimoji="0" lang="en-US" altLang="zh-CN" sz="6000" b="0" i="0" u="none" strike="noStrike" kern="0" cap="none" spc="0" normalizeH="0" baseline="0" noProof="0" dirty="0">
                <a:ln>
                  <a:noFill/>
                </a:ln>
                <a:solidFill>
                  <a:schemeClr val="tx1">
                    <a:lumMod val="75000"/>
                    <a:lumOff val="25000"/>
                  </a:schemeClr>
                </a:solidFill>
                <a:effectLst/>
                <a:uLnTx/>
                <a:uFillTx/>
                <a:latin typeface="华文行楷" panose="02010800040101010101" pitchFamily="2" charset="-122"/>
                <a:ea typeface="华文行楷" panose="02010800040101010101" pitchFamily="2" charset="-122"/>
                <a:sym typeface="Arial" panose="020B0604020202020204" pitchFamily="34" charset="0"/>
              </a:rPr>
            </a:br>
            <a:r>
              <a:rPr kumimoji="0" lang="en-US" altLang="zh-CN" sz="6000" b="0" i="0" u="none" strike="noStrike" kern="0" cap="none" spc="0" normalizeH="0" baseline="0" noProof="0" dirty="0">
                <a:ln>
                  <a:noFill/>
                </a:ln>
                <a:solidFill>
                  <a:schemeClr val="tx1">
                    <a:lumMod val="75000"/>
                    <a:lumOff val="25000"/>
                  </a:schemeClr>
                </a:solidFill>
                <a:effectLst/>
                <a:uLnTx/>
                <a:uFillTx/>
                <a:latin typeface="华文行楷" panose="02010800040101010101" pitchFamily="2" charset="-122"/>
                <a:ea typeface="华文行楷" panose="02010800040101010101" pitchFamily="2" charset="-122"/>
                <a:sym typeface="Arial" panose="020B0604020202020204" pitchFamily="34" charset="0"/>
              </a:rPr>
              <a:t>  </a:t>
            </a:r>
            <a:r>
              <a:rPr kumimoji="0" lang="zh-CN" altLang="en-US" sz="6000" b="0" i="0" u="none" strike="noStrike" kern="0" cap="none" spc="0" normalizeH="0" baseline="0" noProof="0" dirty="0">
                <a:ln>
                  <a:noFill/>
                </a:ln>
                <a:solidFill>
                  <a:schemeClr val="tx1">
                    <a:lumMod val="75000"/>
                    <a:lumOff val="25000"/>
                  </a:schemeClr>
                </a:solidFill>
                <a:effectLst/>
                <a:uLnTx/>
                <a:uFillTx/>
                <a:latin typeface="华文行楷" panose="02010800040101010101" pitchFamily="2" charset="-122"/>
                <a:ea typeface="华文行楷" panose="02010800040101010101" pitchFamily="2" charset="-122"/>
                <a:sym typeface="Arial" panose="020B0604020202020204" pitchFamily="34" charset="0"/>
              </a:rPr>
              <a:t>读  后  续  写</a:t>
            </a:r>
            <a:endParaRPr kumimoji="0" lang="zh-CN" altLang="en-US" sz="6000" b="0" i="0" u="none" strike="noStrike" kern="0" cap="none" spc="0" normalizeH="0" baseline="0" noProof="0" dirty="0">
              <a:ln>
                <a:noFill/>
              </a:ln>
              <a:solidFill>
                <a:schemeClr val="tx1">
                  <a:lumMod val="75000"/>
                  <a:lumOff val="25000"/>
                </a:schemeClr>
              </a:solidFill>
              <a:effectLst/>
              <a:uLnTx/>
              <a:uFillTx/>
              <a:latin typeface="华文行楷" panose="02010800040101010101" pitchFamily="2" charset="-122"/>
              <a:ea typeface="华文行楷" panose="02010800040101010101" pitchFamily="2"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8421" y="723899"/>
            <a:ext cx="11466022" cy="6186309"/>
          </a:xfrm>
          <a:prstGeom prst="rect">
            <a:avLst/>
          </a:prstGeom>
          <a:noFill/>
        </p:spPr>
        <p:txBody>
          <a:bodyPr wrap="square" rtlCol="0">
            <a:spAutoFit/>
          </a:bodyPr>
          <a:lstStyle/>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excitement about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Thanksgiving</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really building. Grandma arrived with a homemade pecan pie.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Dad</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searching for his electric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carving knife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Mama was in the kitchen humming a song. Little baby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Lonnie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bounced up and down. Dad smelled the air and sighed. My big brother, Slim, who was anything but slim, sneaked off to his room with a slice of the pecan pie. Even our dog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Fido</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wagging his tail.</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Having set a pretty table, Mama looked up, smiling. "Help me carry in the food," she said. Slim, who had come out of his room by this time, went racing into the kitchen "I'll get it! Ill get it!" The rest of us piled in behind him, everyone grabbing a dish. Then we watched Dad carry in the biggest, brownest, best-smelling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turkey</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had ever seen with Mama's hand under the plate, just in case. Together they lowered the turkey to its place at the table</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It was the tradition in our family to think of something for which we were most thankful. We all ran to the table yelling something like “I'm thankful for school being out” or “I'm thankful for pecan pie!" All eyes were on that enormous turkey as we took our seats.</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Yes, everything was perfect except for one thing. On that special day, it was Dad who sat at the head of the table and carved the turkey. It was an honor that he had eagerly expected for days. Mama always called Dad a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clumsy ox</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He frequently tripped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绊倒</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)over his own two feet, and he could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drop</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just about anything.</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automatically eased back when Dad tested the electric carving knife in the air. Dad went to work on the white meat first with surprisingly few problems. Slice after slice landed neatly on the plate with thick gravy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肉汁</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Dad leaned forward and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grabbed</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end of the left turkey leg and cut it of, placing it whole on the plate. His oily fingers shone brightly in the light of the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chandelier</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大吊灯</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),and Mama waved her napkin. "I’m all right, Mama," he said. “I'm all right."</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1: But when Dad pulled back the right turkey leg, it </a:t>
            </a:r>
            <a:r>
              <a:rPr lang="en-US" altLang="zh-CN" sz="2400" b="1"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slipped</a:t>
            </a:r>
            <a:r>
              <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from his oily fingers. _______________</a:t>
            </a:r>
            <a:endPar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2: As Lonnie </a:t>
            </a:r>
            <a:r>
              <a:rPr lang="en-US" altLang="zh-CN" sz="2400" b="1"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yelled</a:t>
            </a:r>
            <a:r>
              <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found </a:t>
            </a:r>
            <a:r>
              <a:rPr lang="en-US" altLang="zh-CN" sz="2400" b="1"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a turkey leg was missing</a:t>
            </a:r>
            <a:r>
              <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_____________</a:t>
            </a:r>
            <a:endPar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p:txBody>
      </p:sp>
      <p:sp>
        <p:nvSpPr>
          <p:cNvPr id="3" name="文本框 2"/>
          <p:cNvSpPr txBox="1"/>
          <p:nvPr/>
        </p:nvSpPr>
        <p:spPr>
          <a:xfrm>
            <a:off x="1878910" y="138149"/>
            <a:ext cx="8453810" cy="461665"/>
          </a:xfrm>
          <a:prstGeom prst="rect">
            <a:avLst/>
          </a:prstGeom>
          <a:noFill/>
          <a:ln w="28575">
            <a:solidFill>
              <a:srgbClr val="FF3300"/>
            </a:solidFill>
            <a:prstDash val="sysDot"/>
          </a:ln>
        </p:spPr>
        <p:txBody>
          <a:bodyPr wrap="square" rtlCol="0">
            <a:spAutoFit/>
          </a:bodyPr>
          <a:lstStyle/>
          <a:p>
            <a:pPr algn="dist"/>
            <a:r>
              <a:rPr lang="en-US" altLang="zh-CN" sz="2400" b="1" dirty="0">
                <a:solidFill>
                  <a:schemeClr val="tx1">
                    <a:lumMod val="65000"/>
                    <a:lumOff val="35000"/>
                  </a:schemeClr>
                </a:solidFill>
                <a:latin typeface="Comic Sans MS" panose="030F0702030302020204" pitchFamily="66" charset="0"/>
                <a:ea typeface="微软雅黑" panose="020B0503020204020204" pitchFamily="34" charset="-122"/>
              </a:rPr>
              <a:t>Read for the </a:t>
            </a:r>
            <a:r>
              <a:rPr lang="en-US" altLang="zh-CN" sz="2400" b="1" dirty="0">
                <a:solidFill>
                  <a:srgbClr val="FF0000"/>
                </a:solidFill>
                <a:latin typeface="Comic Sans MS" panose="030F0702030302020204" pitchFamily="66" charset="0"/>
                <a:ea typeface="微软雅黑" panose="020B0503020204020204" pitchFamily="34" charset="-122"/>
              </a:rPr>
              <a:t>clues and predict</a:t>
            </a:r>
            <a:r>
              <a:rPr lang="en-US" altLang="zh-CN" sz="2400" b="1" dirty="0">
                <a:solidFill>
                  <a:schemeClr val="tx1">
                    <a:lumMod val="65000"/>
                    <a:lumOff val="35000"/>
                  </a:schemeClr>
                </a:solidFill>
                <a:latin typeface="Comic Sans MS" panose="030F0702030302020204" pitchFamily="66" charset="0"/>
                <a:ea typeface="微软雅黑" panose="020B0503020204020204" pitchFamily="34" charset="-122"/>
              </a:rPr>
              <a:t> the proper development</a:t>
            </a:r>
            <a:endParaRPr lang="zh-CN" altLang="en-US" sz="24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pic>
        <p:nvPicPr>
          <p:cNvPr id="4" name="内容占位符 10" descr="图片包含 放飞&#10;&#10;已生成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461" t="-636" r="26442" b="33184"/>
          <a:stretch>
            <a:fillRect/>
          </a:stretch>
        </p:blipFill>
        <p:spPr>
          <a:xfrm>
            <a:off x="358588" y="0"/>
            <a:ext cx="1416423" cy="818543"/>
          </a:xfrm>
          <a:prstGeom prst="rect">
            <a:avLst/>
          </a:prstGeom>
        </p:spPr>
      </p:pic>
      <p:pic>
        <p:nvPicPr>
          <p:cNvPr id="5" name="图片 4"/>
          <p:cNvPicPr>
            <a:picLocks noChangeAspect="1"/>
          </p:cNvPicPr>
          <p:nvPr/>
        </p:nvPicPr>
        <p:blipFill rotWithShape="1">
          <a:blip r:embed="rId2" cstate="print"/>
          <a:srcRect/>
          <a:stretch>
            <a:fillRect/>
          </a:stretch>
        </p:blipFill>
        <p:spPr>
          <a:xfrm rot="16200000">
            <a:off x="10715745" y="5578868"/>
            <a:ext cx="1423960" cy="1528550"/>
          </a:xfrm>
          <a:prstGeom prst="rect">
            <a:avLst/>
          </a:prstGeom>
        </p:spPr>
      </p:pic>
      <p:sp>
        <p:nvSpPr>
          <p:cNvPr id="6" name="文本框 5"/>
          <p:cNvSpPr txBox="1"/>
          <p:nvPr/>
        </p:nvSpPr>
        <p:spPr>
          <a:xfrm>
            <a:off x="1100197" y="94129"/>
            <a:ext cx="876520" cy="461665"/>
          </a:xfrm>
          <a:prstGeom prst="rect">
            <a:avLst/>
          </a:prstGeom>
          <a:noFill/>
        </p:spPr>
        <p:txBody>
          <a:bodyPr wrap="square" rtlCol="0">
            <a:spAutoFit/>
          </a:bodyPr>
          <a:lstStyle/>
          <a:p>
            <a:r>
              <a:rPr lang="en-US" altLang="zh-CN" sz="2400" dirty="0">
                <a:solidFill>
                  <a:srgbClr val="080808"/>
                </a:solidFill>
                <a:latin typeface="Comic Sans MS" panose="030F0702030302020204" pitchFamily="66" charset="0"/>
                <a:ea typeface="华文行楷" panose="02010800040101010101" pitchFamily="2" charset="-122"/>
              </a:rPr>
              <a:t>05</a:t>
            </a:r>
            <a:endParaRPr lang="zh-CN" altLang="en-US" sz="2400" dirty="0">
              <a:solidFill>
                <a:srgbClr val="080808"/>
              </a:solidFill>
              <a:latin typeface="Comic Sans MS" panose="030F0702030302020204" pitchFamily="66" charset="0"/>
              <a:ea typeface="华文行楷" panose="02010800040101010101" pitchFamily="2" charset="-122"/>
            </a:endParaRPr>
          </a:p>
        </p:txBody>
      </p:sp>
      <p:sp>
        <p:nvSpPr>
          <p:cNvPr id="9" name="流程图: 可选过程 8"/>
          <p:cNvSpPr/>
          <p:nvPr/>
        </p:nvSpPr>
        <p:spPr>
          <a:xfrm>
            <a:off x="441961" y="835244"/>
            <a:ext cx="11193780" cy="627796"/>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The </a:t>
            </a:r>
            <a:r>
              <a:rPr lang="en-US" altLang="zh-CN" sz="24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excitement</a:t>
            </a: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 about Thanksgiving was really building.</a:t>
            </a:r>
            <a:endPar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0" name="流程图: 可选过程 9"/>
          <p:cNvSpPr/>
          <p:nvPr/>
        </p:nvSpPr>
        <p:spPr>
          <a:xfrm>
            <a:off x="419793" y="1762805"/>
            <a:ext cx="11215947" cy="568915"/>
          </a:xfrm>
          <a:prstGeom prst="flowChartAlternate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Yes, everything was perfect </a:t>
            </a:r>
            <a:r>
              <a:rPr lang="en-US" altLang="zh-CN" sz="24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except for </a:t>
            </a: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one thing.</a:t>
            </a:r>
            <a:endParaRPr lang="en-US" altLang="zh-CN" sz="2400" b="1" dirty="0">
              <a:solidFill>
                <a:srgbClr val="FF3300"/>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2" name="流程图: 可选过程 11"/>
          <p:cNvSpPr/>
          <p:nvPr/>
        </p:nvSpPr>
        <p:spPr>
          <a:xfrm>
            <a:off x="362989" y="2608025"/>
            <a:ext cx="11204171" cy="592375"/>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Mama always called Dad a </a:t>
            </a:r>
            <a:r>
              <a:rPr lang="en-US" altLang="zh-CN" sz="24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clumsy</a:t>
            </a: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 ox.</a:t>
            </a:r>
            <a:endPar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3" name="流程图: 可选过程 12"/>
          <p:cNvSpPr/>
          <p:nvPr/>
        </p:nvSpPr>
        <p:spPr>
          <a:xfrm>
            <a:off x="366453" y="3423965"/>
            <a:ext cx="11200707" cy="782275"/>
          </a:xfrm>
          <a:prstGeom prst="flowChartAlternate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He frequently </a:t>
            </a:r>
            <a:r>
              <a:rPr lang="en-US" altLang="zh-CN" sz="24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tripped</a:t>
            </a: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 over his own two feet, and he could </a:t>
            </a:r>
            <a:r>
              <a:rPr lang="en-US" altLang="zh-CN" sz="24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drop</a:t>
            </a: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 just about anything.</a:t>
            </a:r>
            <a:endParaRPr lang="en-US" altLang="zh-CN" sz="2400" b="1" dirty="0">
              <a:solidFill>
                <a:srgbClr val="FF3300"/>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4" name="流程图: 可选过程 13"/>
          <p:cNvSpPr/>
          <p:nvPr/>
        </p:nvSpPr>
        <p:spPr>
          <a:xfrm>
            <a:off x="378229" y="4474925"/>
            <a:ext cx="11143211" cy="714295"/>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We </a:t>
            </a:r>
            <a:r>
              <a:rPr lang="en-US" altLang="zh-CN" sz="24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automatically</a:t>
            </a: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 eased back when Dad tested the electric carving knife in the air.</a:t>
            </a:r>
            <a:endPar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5" name="流程图: 可选过程 14"/>
          <p:cNvSpPr/>
          <p:nvPr/>
        </p:nvSpPr>
        <p:spPr>
          <a:xfrm>
            <a:off x="404553" y="5610905"/>
            <a:ext cx="11154987" cy="782275"/>
          </a:xfrm>
          <a:prstGeom prst="flowChartAlternate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His </a:t>
            </a:r>
            <a:r>
              <a:rPr lang="en-US" altLang="zh-CN" sz="24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oily</a:t>
            </a: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 fingers shone brightly in the light of the </a:t>
            </a:r>
            <a:r>
              <a:rPr lang="en-US" altLang="zh-CN" sz="24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chandelier</a:t>
            </a: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 and Mama waved her napkin. “</a:t>
            </a:r>
            <a:r>
              <a:rPr lang="en-US" altLang="zh-CN" sz="24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I’m all right, Mama</a:t>
            </a:r>
            <a:r>
              <a:rPr lang="en-US" altLang="zh-CN" sz="24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 he said. “I’m all right.”</a:t>
            </a:r>
            <a:endParaRPr lang="en-US" altLang="zh-CN" sz="2400" b="1" dirty="0">
              <a:solidFill>
                <a:srgbClr val="FF3300"/>
              </a:solidFill>
              <a:latin typeface="Comic Sans MS" panose="030F0702030302020204" pitchFamily="66" charset="0"/>
              <a:ea typeface="宋体" panose="02010600030101010101" pitchFamily="2" charset="-122"/>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8415" y="485775"/>
            <a:ext cx="12173585" cy="3538220"/>
          </a:xfrm>
          <a:prstGeom prst="rect">
            <a:avLst/>
          </a:prstGeom>
          <a:noFill/>
        </p:spPr>
        <p:txBody>
          <a:bodyPr wrap="square" rtlCol="0">
            <a:spAutoFit/>
          </a:bodyPr>
          <a:p>
            <a:r>
              <a:rPr lang="zh-CN" altLang="en-US" sz="3200"/>
              <a:t>注意与原文的协同度：</a:t>
            </a:r>
            <a:endParaRPr lang="zh-CN" altLang="en-US" sz="3200"/>
          </a:p>
          <a:p>
            <a:endParaRPr lang="zh-CN" altLang="en-US" sz="3200"/>
          </a:p>
          <a:p>
            <a:r>
              <a:rPr lang="zh-CN" altLang="en-US" sz="3200"/>
              <a:t>紧扣人物性格</a:t>
            </a:r>
            <a:endParaRPr lang="zh-CN" altLang="en-US" sz="3200"/>
          </a:p>
          <a:p>
            <a:r>
              <a:rPr lang="zh-CN" altLang="en-US" sz="3200">
                <a:solidFill>
                  <a:srgbClr val="FF0000"/>
                </a:solidFill>
              </a:rPr>
              <a:t>（可能会做的事；可能引发的后果；如何补救</a:t>
            </a:r>
            <a:r>
              <a:rPr lang="en-US" altLang="zh-CN" sz="3200">
                <a:solidFill>
                  <a:srgbClr val="FF0000"/>
                </a:solidFill>
              </a:rPr>
              <a:t>;</a:t>
            </a:r>
            <a:r>
              <a:rPr lang="zh-CN" altLang="zh-CN" sz="3200">
                <a:solidFill>
                  <a:srgbClr val="FF0000"/>
                </a:solidFill>
              </a:rPr>
              <a:t>谁来补救</a:t>
            </a:r>
            <a:r>
              <a:rPr lang="zh-CN" altLang="en-US" sz="3200">
                <a:solidFill>
                  <a:srgbClr val="FF0000"/>
                </a:solidFill>
              </a:rPr>
              <a:t>）</a:t>
            </a:r>
            <a:endParaRPr lang="zh-CN" altLang="en-US" sz="3200"/>
          </a:p>
          <a:p>
            <a:r>
              <a:rPr lang="zh-CN" altLang="en-US" sz="3200">
                <a:sym typeface="+mn-ea"/>
              </a:rPr>
              <a:t>家人其他成员的参与</a:t>
            </a:r>
            <a:endParaRPr lang="zh-CN" altLang="en-US" sz="3200"/>
          </a:p>
          <a:p>
            <a:r>
              <a:rPr lang="zh-CN" altLang="en-US" sz="3200"/>
              <a:t>节日氛围（轻松，喜乐）</a:t>
            </a:r>
            <a:endParaRPr lang="zh-CN" altLang="en-US" sz="3200"/>
          </a:p>
          <a:p>
            <a:endParaRPr lang="zh-CN" altLang="en-US" sz="32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p:cTn id="7" dur="1000" fill="hold"/>
                                        <p:tgtEl>
                                          <p:spTgt spid="4">
                                            <p:txEl>
                                              <p:pRg st="2" end="2"/>
                                            </p:txEl>
                                          </p:spTgt>
                                        </p:tgtEl>
                                        <p:attrNameLst>
                                          <p:attrName>ppt_x</p:attrName>
                                        </p:attrNameLst>
                                      </p:cBhvr>
                                      <p:tavLst>
                                        <p:tav tm="0">
                                          <p:val>
                                            <p:strVal val="#ppt_x-.2"/>
                                          </p:val>
                                        </p:tav>
                                        <p:tav tm="100000">
                                          <p:val>
                                            <p:strVal val="#ppt_x"/>
                                          </p:val>
                                        </p:tav>
                                      </p:tavLst>
                                    </p:anim>
                                    <p:anim calcmode="lin" valueType="num">
                                      <p:cBhvr>
                                        <p:cTn id="8" dur="1000" fill="hold"/>
                                        <p:tgtEl>
                                          <p:spTgt spid="4">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box(in)">
                                      <p:cBhvr>
                                        <p:cTn id="14" dur="2000"/>
                                        <p:tgtEl>
                                          <p:spTgt spid="4">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linds(horizontal)">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 calcmode="lin" valueType="num">
                                      <p:cBhvr>
                                        <p:cTn id="24" dur="1000" fill="hold"/>
                                        <p:tgtEl>
                                          <p:spTgt spid="4">
                                            <p:txEl>
                                              <p:pRg st="5" end="5"/>
                                            </p:txEl>
                                          </p:spTgt>
                                        </p:tgtEl>
                                        <p:attrNameLst>
                                          <p:attrName>ppt_x</p:attrName>
                                        </p:attrNameLst>
                                      </p:cBhvr>
                                      <p:tavLst>
                                        <p:tav tm="0">
                                          <p:val>
                                            <p:strVal val="#ppt_x-.2"/>
                                          </p:val>
                                        </p:tav>
                                        <p:tav tm="100000">
                                          <p:val>
                                            <p:strVal val="#ppt_x"/>
                                          </p:val>
                                        </p:tav>
                                      </p:tavLst>
                                    </p:anim>
                                    <p:anim calcmode="lin" valueType="num">
                                      <p:cBhvr>
                                        <p:cTn id="25" dur="1000" fill="hold"/>
                                        <p:tgtEl>
                                          <p:spTgt spid="4">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9050" y="361315"/>
            <a:ext cx="12172950" cy="4030980"/>
          </a:xfrm>
          <a:prstGeom prst="rect">
            <a:avLst/>
          </a:prstGeom>
          <a:noFill/>
        </p:spPr>
        <p:txBody>
          <a:bodyPr wrap="square" rtlCol="0">
            <a:spAutoFit/>
          </a:bodyPr>
          <a:p>
            <a:pPr algn="just"/>
            <a:r>
              <a:rPr lang="zh-CN" altLang="en-US" sz="3200"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前文最后一段：</a:t>
            </a:r>
            <a:endParaRPr lang="en-US" altLang="zh-CN" sz="3200"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endParaRPr>
          </a:p>
          <a:p>
            <a:pPr algn="just"/>
            <a:r>
              <a:rPr lang="en-US" altLang="zh-CN" sz="3200"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We automatically eased back when Dad </a:t>
            </a:r>
            <a:r>
              <a:rPr lang="en-US" altLang="zh-CN" sz="3200"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tested the electric carving knife</a:t>
            </a:r>
            <a:r>
              <a:rPr lang="en-US" altLang="zh-CN" sz="3200"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 in the air. Dad went to work on the white meat first with surprisingly few problems. Slice after slice landed neatly on the plate with thick gravy (</a:t>
            </a:r>
            <a:r>
              <a:rPr lang="zh-CN" altLang="en-US" sz="3200"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肉汁</a:t>
            </a:r>
            <a:r>
              <a:rPr lang="en-US" altLang="zh-CN" sz="3200"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 Dad leaned forward and</a:t>
            </a:r>
            <a:r>
              <a:rPr lang="en-US" altLang="zh-CN" sz="3200"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 </a:t>
            </a:r>
            <a:r>
              <a:rPr lang="en-US" altLang="zh-CN" sz="3200" u="sng"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grabbed</a:t>
            </a:r>
            <a:r>
              <a:rPr lang="en-US" altLang="zh-CN" sz="3200"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 the end of the left turkey leg and cut it off, placing it whole on the plate</a:t>
            </a:r>
            <a:r>
              <a:rPr lang="en-US" altLang="zh-CN" sz="3200"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 His </a:t>
            </a:r>
            <a:r>
              <a:rPr lang="en-US" altLang="zh-CN" sz="3200"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oily fingers</a:t>
            </a:r>
            <a:r>
              <a:rPr lang="en-US" altLang="zh-CN" sz="3200"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 shone brightly in the light of the </a:t>
            </a:r>
            <a:r>
              <a:rPr lang="en-US" altLang="zh-CN" sz="3200"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chandelier</a:t>
            </a:r>
            <a:r>
              <a:rPr lang="en-US" altLang="zh-CN" sz="3200"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 (</a:t>
            </a:r>
            <a:r>
              <a:rPr lang="zh-CN" altLang="en-US" sz="3200"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大吊灯</a:t>
            </a:r>
            <a:r>
              <a:rPr lang="en-US" altLang="zh-CN" sz="3200"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),and </a:t>
            </a:r>
            <a:r>
              <a:rPr lang="en-US" altLang="zh-CN" sz="3200"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Mama waved her napkin. "I’m all right, Mama," he said. “I'm all right."</a:t>
            </a:r>
            <a:endParaRPr lang="en-US" altLang="zh-CN" sz="3200"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284480"/>
            <a:ext cx="12163425" cy="5262245"/>
          </a:xfrm>
          <a:prstGeom prst="rect">
            <a:avLst/>
          </a:prstGeom>
          <a:noFill/>
        </p:spPr>
        <p:txBody>
          <a:bodyPr wrap="square" rtlCol="0">
            <a:spAutoFit/>
          </a:bodyPr>
          <a:p>
            <a:r>
              <a:rPr lang="en-US" altLang="zh-CN" sz="2800">
                <a:latin typeface="Times New Roman" panose="02020603050405020304" charset="0"/>
                <a:cs typeface="Times New Roman" panose="02020603050405020304" charset="0"/>
              </a:rPr>
              <a:t>4</a:t>
            </a:r>
            <a:r>
              <a:rPr lang="zh-CN" altLang="en-US" sz="2800">
                <a:latin typeface="Times New Roman" panose="02020603050405020304" charset="0"/>
                <a:cs typeface="Times New Roman" panose="02020603050405020304" charset="0"/>
              </a:rPr>
              <a:t>个关键处的描写</a:t>
            </a:r>
            <a:endParaRPr lang="zh-CN" altLang="en-US" sz="2800">
              <a:latin typeface="Times New Roman" panose="02020603050405020304" charset="0"/>
              <a:cs typeface="Times New Roman" panose="02020603050405020304" charset="0"/>
            </a:endParaRPr>
          </a:p>
          <a:p>
            <a:r>
              <a:rPr lang="en-US" altLang="zh-CN" sz="2800">
                <a:latin typeface="Times New Roman" panose="02020603050405020304" charset="0"/>
                <a:cs typeface="Times New Roman" panose="02020603050405020304" charset="0"/>
              </a:rPr>
              <a:t>1.</a:t>
            </a:r>
            <a:r>
              <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But when Dad pulled back the right turkey leg, it </a:t>
            </a:r>
            <a:r>
              <a:rPr lang="en-US" altLang="zh-CN" sz="2800" b="1" dirty="0">
                <a:solidFill>
                  <a:srgbClr val="FF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slipped</a:t>
            </a:r>
            <a:r>
              <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 from his oily fingers. </a:t>
            </a:r>
            <a:endPar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endParaRPr>
          </a:p>
          <a:p>
            <a:r>
              <a:rPr lang="zh-CN" altLang="en-US" sz="2800">
                <a:latin typeface="Times New Roman" panose="02020603050405020304" charset="0"/>
                <a:cs typeface="Times New Roman" panose="02020603050405020304" charset="0"/>
              </a:rPr>
              <a:t>第一段开头</a:t>
            </a:r>
            <a:r>
              <a:rPr lang="en-US" altLang="zh-CN" sz="2800">
                <a:latin typeface="Times New Roman" panose="02020603050405020304" charset="0"/>
                <a:cs typeface="Times New Roman" panose="02020603050405020304" charset="0"/>
              </a:rPr>
              <a:t>What happened to the silpping leg</a:t>
            </a:r>
            <a:r>
              <a:rPr lang="zh-CN" altLang="en-US" sz="2800">
                <a:latin typeface="Times New Roman" panose="02020603050405020304" charset="0"/>
                <a:cs typeface="Times New Roman" panose="02020603050405020304" charset="0"/>
              </a:rPr>
              <a:t>（抓住了</a:t>
            </a:r>
            <a:r>
              <a:rPr lang="en-US" altLang="zh-CN" sz="2800">
                <a:latin typeface="Times New Roman" panose="02020603050405020304" charset="0"/>
                <a:cs typeface="Times New Roman" panose="02020603050405020304" charset="0"/>
              </a:rPr>
              <a:t>or </a:t>
            </a:r>
            <a:r>
              <a:rPr lang="zh-CN" altLang="en-US" sz="2800">
                <a:latin typeface="Times New Roman" panose="02020603050405020304" charset="0"/>
                <a:cs typeface="Times New Roman" panose="02020603050405020304" charset="0"/>
              </a:rPr>
              <a:t>掉地上了）</a:t>
            </a:r>
            <a:r>
              <a:rPr lang="en-US" altLang="zh-CN" sz="2800">
                <a:latin typeface="Times New Roman" panose="02020603050405020304" charset="0"/>
                <a:cs typeface="Times New Roman" panose="02020603050405020304" charset="0"/>
              </a:rPr>
              <a:t>? What’s Dad’s response?  </a:t>
            </a:r>
            <a:endParaRPr lang="en-US" altLang="zh-CN" sz="2800">
              <a:latin typeface="Times New Roman" panose="02020603050405020304" charset="0"/>
              <a:cs typeface="Times New Roman" panose="02020603050405020304" charset="0"/>
            </a:endParaRPr>
          </a:p>
          <a:p>
            <a:r>
              <a:rPr lang="en-US" altLang="zh-CN" sz="2800">
                <a:latin typeface="Times New Roman" panose="02020603050405020304" charset="0"/>
                <a:cs typeface="Times New Roman" panose="02020603050405020304" charset="0"/>
              </a:rPr>
              <a:t>What’s others’ reaction? </a:t>
            </a:r>
            <a:endParaRPr lang="en-US" altLang="zh-CN" sz="2800">
              <a:latin typeface="Times New Roman" panose="02020603050405020304" charset="0"/>
              <a:cs typeface="Times New Roman" panose="02020603050405020304" charset="0"/>
            </a:endParaRPr>
          </a:p>
          <a:p>
            <a:r>
              <a:rPr lang="en-US" altLang="zh-CN" sz="2800">
                <a:latin typeface="Times New Roman" panose="02020603050405020304" charset="0"/>
                <a:cs typeface="Times New Roman" panose="02020603050405020304" charset="0"/>
              </a:rPr>
              <a:t>2.</a:t>
            </a:r>
            <a:r>
              <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 As Lonnie </a:t>
            </a:r>
            <a:r>
              <a:rPr lang="en-US" altLang="zh-CN" sz="2800" b="1" dirty="0">
                <a:solidFill>
                  <a:srgbClr val="FF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yelled</a:t>
            </a:r>
            <a:r>
              <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 we found </a:t>
            </a:r>
            <a:r>
              <a:rPr lang="en-US" altLang="zh-CN" sz="2800" b="1" dirty="0">
                <a:solidFill>
                  <a:srgbClr val="FF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a turkey leg was missing.</a:t>
            </a:r>
            <a:endParaRPr lang="en-US" altLang="zh-CN" sz="2800" b="1" dirty="0">
              <a:solidFill>
                <a:srgbClr val="FF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endParaRPr>
          </a:p>
          <a:p>
            <a:r>
              <a:rPr lang="zh-CN" altLang="en-US" sz="2800">
                <a:latin typeface="Times New Roman" panose="02020603050405020304" charset="0"/>
                <a:cs typeface="Times New Roman" panose="02020603050405020304" charset="0"/>
              </a:rPr>
              <a:t>第一段结尾：</a:t>
            </a:r>
            <a:r>
              <a:rPr lang="en-US" altLang="zh-CN" sz="2800">
                <a:latin typeface="Times New Roman" panose="02020603050405020304" charset="0"/>
                <a:cs typeface="Times New Roman" panose="02020603050405020304" charset="0"/>
              </a:rPr>
              <a:t>What did </a:t>
            </a:r>
            <a:r>
              <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Lonnie yell?</a:t>
            </a:r>
            <a:endPar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endParaRPr>
          </a:p>
          <a:p>
            <a:r>
              <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3.</a:t>
            </a:r>
            <a:r>
              <a:rPr lang="zh-CN" altLang="en-US"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第二段开头：</a:t>
            </a:r>
            <a:endParaRPr lang="zh-CN" altLang="en-US"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endParaRPr>
          </a:p>
          <a:p>
            <a:r>
              <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What did we do then? Did we find it? How?</a:t>
            </a:r>
            <a:endParaRPr lang="zh-CN" altLang="en-US"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endParaRPr>
          </a:p>
          <a:p>
            <a:r>
              <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4.</a:t>
            </a:r>
            <a:r>
              <a:rPr lang="zh-CN" altLang="en-US"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最后结尾</a:t>
            </a:r>
            <a:r>
              <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rPr>
              <a:t>  </a:t>
            </a:r>
            <a:endParaRPr lang="en-US" altLang="zh-CN" sz="2800" b="1" dirty="0">
              <a:solidFill>
                <a:srgbClr val="000000"/>
              </a:solidFill>
              <a:effectLst>
                <a:outerShdw blurRad="38100" dist="19050" dir="2700000" algn="tl" rotWithShape="0">
                  <a:srgbClr val="000000">
                    <a:alpha val="40000"/>
                  </a:srgbClr>
                </a:outerShdw>
              </a:effectLst>
              <a:latin typeface="Times New Roman" panose="02020603050405020304" charset="0"/>
              <a:cs typeface="Times New Roman" panose="02020603050405020304" charset="0"/>
              <a:sym typeface="+mn-ea"/>
            </a:endParaRPr>
          </a:p>
          <a:p>
            <a:r>
              <a:rPr lang="en-US" altLang="zh-CN" sz="2800">
                <a:latin typeface="Times New Roman" panose="02020603050405020304" charset="0"/>
                <a:cs typeface="Times New Roman" panose="02020603050405020304" charset="0"/>
              </a:rPr>
              <a:t>We all laughed</a:t>
            </a:r>
            <a:endParaRPr lang="en-US" altLang="zh-CN" sz="2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ox(in)">
                                      <p:cBhvr>
                                        <p:cTn id="7" dur="2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p:cTn id="21" dur="1000" fill="hold"/>
                                        <p:tgtEl>
                                          <p:spTgt spid="4">
                                            <p:txEl>
                                              <p:pRg st="4" end="4"/>
                                            </p:txEl>
                                          </p:spTgt>
                                        </p:tgtEl>
                                        <p:attrNameLst>
                                          <p:attrName>ppt_x</p:attrName>
                                        </p:attrNameLst>
                                      </p:cBhvr>
                                      <p:tavLst>
                                        <p:tav tm="0">
                                          <p:val>
                                            <p:strVal val="#ppt_x-.2"/>
                                          </p:val>
                                        </p:tav>
                                        <p:tav tm="100000">
                                          <p:val>
                                            <p:strVal val="#ppt_x"/>
                                          </p:val>
                                        </p:tav>
                                      </p:tavLst>
                                    </p:anim>
                                    <p:anim calcmode="lin" valueType="num">
                                      <p:cBhvr>
                                        <p:cTn id="22" dur="1000" fill="hold"/>
                                        <p:tgtEl>
                                          <p:spTgt spid="4">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box(in)">
                                      <p:cBhvr>
                                        <p:cTn id="32" dur="20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9"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p:cTn id="37" dur="1000" fill="hold"/>
                                        <p:tgtEl>
                                          <p:spTgt spid="4">
                                            <p:txEl>
                                              <p:pRg st="7" end="7"/>
                                            </p:txEl>
                                          </p:spTgt>
                                        </p:tgtEl>
                                        <p:attrNameLst>
                                          <p:attrName>ppt_x</p:attrName>
                                        </p:attrNameLst>
                                      </p:cBhvr>
                                      <p:tavLst>
                                        <p:tav tm="0">
                                          <p:val>
                                            <p:strVal val="#ppt_x-.2"/>
                                          </p:val>
                                        </p:tav>
                                        <p:tav tm="100000">
                                          <p:val>
                                            <p:strVal val="#ppt_x"/>
                                          </p:val>
                                        </p:tav>
                                      </p:tavLst>
                                    </p:anim>
                                    <p:anim calcmode="lin" valueType="num">
                                      <p:cBhvr>
                                        <p:cTn id="38" dur="1000" fill="hold"/>
                                        <p:tgtEl>
                                          <p:spTgt spid="4">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39" dur="1000"/>
                                        <p:tgtEl>
                                          <p:spTgt spid="4">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Effect transition="in" filter="box(in)">
                                      <p:cBhvr>
                                        <p:cTn id="48" dur="2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9845" y="1250950"/>
            <a:ext cx="12162155" cy="3969385"/>
          </a:xfrm>
          <a:prstGeom prst="rect">
            <a:avLst/>
          </a:prstGeom>
          <a:noFill/>
        </p:spPr>
        <p:txBody>
          <a:bodyPr wrap="square" rtlCol="0">
            <a:spAutoFit/>
          </a:bodyPr>
          <a:p>
            <a:r>
              <a:rPr lang="en-US" altLang="zh-CN" sz="3600" u="sng" dirty="0">
                <a:solidFill>
                  <a:schemeClr val="tx1"/>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But when Dad pulled back the right turkey leg, it slipped from his oily fingers</a:t>
            </a:r>
            <a:r>
              <a:rPr lang="en-US" altLang="zh-CN" sz="3600" dirty="0">
                <a:solidFill>
                  <a:schemeClr val="tx1"/>
                </a:solidFill>
                <a:effectLst>
                  <a:outerShdw blurRad="38100" dist="19050" dir="2700000" algn="tl" rotWithShape="0">
                    <a:srgbClr val="000000">
                      <a:alpha val="40000"/>
                    </a:srgbClr>
                  </a:outerShdw>
                </a:effectLst>
                <a:latin typeface="Calibri" panose="020F0502020204030204" charset="0"/>
                <a:cs typeface="Calibri" panose="020F0502020204030204" charset="0"/>
                <a:sym typeface="+mn-ea"/>
              </a:rPr>
              <a:t>. With eyes locked on the glistering turkey, everyone gasped deeply, eyes popping out in utter anxiety. Dad, clumsily, swayed his body from one side to another to rescue the turkey leg... Shortly afterwards, Dad stood up and we were going to continue the meal. </a:t>
            </a:r>
            <a:r>
              <a:rPr lang="en-US" altLang="zh-CN" sz="3600" b="1" i="1" u="sng" kern="100" dirty="0">
                <a:latin typeface="Times New Roman" panose="02020603050405020304" charset="0"/>
                <a:ea typeface="宋体" panose="02010600030101010101" pitchFamily="2" charset="-122"/>
                <a:cs typeface="Times New Roman" panose="02020603050405020304" charset="0"/>
                <a:sym typeface="+mn-ea"/>
              </a:rPr>
              <a:t>Paragraph 2: As Lonnie yelled, we found a turkey leg was missing </a:t>
            </a:r>
            <a:endParaRPr lang="en-US" altLang="zh-CN" sz="3600" i="1" kern="100" dirty="0">
              <a:solidFill>
                <a:schemeClr val="tx1"/>
              </a:solidFill>
              <a:effectLst>
                <a:outerShdw blurRad="38100" dist="19050" dir="2700000" algn="tl" rotWithShape="0">
                  <a:srgbClr val="000000">
                    <a:alpha val="40000"/>
                  </a:srgbClr>
                </a:outerShdw>
              </a:effectLst>
              <a:latin typeface="Calibri" panose="020F0502020204030204" charset="0"/>
              <a:ea typeface="宋体" panose="02010600030101010101" pitchFamily="2" charset="-122"/>
              <a:cs typeface="Calibri" panose="020F05020202040302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1289685"/>
            <a:ext cx="12162155" cy="2061210"/>
          </a:xfrm>
          <a:prstGeom prst="rect">
            <a:avLst/>
          </a:prstGeom>
          <a:noFill/>
        </p:spPr>
        <p:txBody>
          <a:bodyPr wrap="square" rtlCol="0">
            <a:spAutoFit/>
          </a:bodyPr>
          <a:p>
            <a:r>
              <a:rPr lang="en-US" altLang="zh-CN" sz="3200" b="1" i="1" u="sng" kern="100" dirty="0">
                <a:latin typeface="Times New Roman" panose="02020603050405020304" charset="0"/>
                <a:ea typeface="宋体" panose="02010600030101010101" pitchFamily="2" charset="-122"/>
                <a:cs typeface="Times New Roman" panose="02020603050405020304" charset="0"/>
                <a:sym typeface="+mn-ea"/>
              </a:rPr>
              <a:t>Paragraph 2: As Lonnie yelled, we found a turkey leg was missing </a:t>
            </a:r>
            <a:r>
              <a:rPr lang="en-US" altLang="zh-CN" sz="3200" b="1" i="1" kern="100" dirty="0">
                <a:latin typeface="Times New Roman" panose="02020603050405020304" charset="0"/>
                <a:ea typeface="宋体" panose="02010600030101010101" pitchFamily="2" charset="-122"/>
                <a:cs typeface="Times New Roman" panose="02020603050405020304" charset="0"/>
                <a:sym typeface="+mn-ea"/>
              </a:rPr>
              <a:t>. “What a tough day.” joked Grammar. We swept around and searched, only to find Slim was missing,too. A thought suddenly </a:t>
            </a:r>
            <a:r>
              <a:rPr lang="en-US" altLang="zh-CN" sz="3200" b="1" i="1" kern="100" dirty="0">
                <a:solidFill>
                  <a:srgbClr val="FF0000"/>
                </a:solidFill>
                <a:latin typeface="Times New Roman" panose="02020603050405020304" charset="0"/>
                <a:ea typeface="宋体" panose="02010600030101010101" pitchFamily="2" charset="-122"/>
                <a:cs typeface="Times New Roman" panose="02020603050405020304" charset="0"/>
                <a:sym typeface="+mn-ea"/>
              </a:rPr>
              <a:t>flitted across</a:t>
            </a:r>
            <a:r>
              <a:rPr lang="en-US" altLang="zh-CN" sz="3200" b="1" i="1" kern="100" dirty="0">
                <a:latin typeface="Times New Roman" panose="02020603050405020304" charset="0"/>
                <a:ea typeface="宋体" panose="02010600030101010101" pitchFamily="2" charset="-122"/>
                <a:cs typeface="Times New Roman" panose="02020603050405020304" charset="0"/>
                <a:sym typeface="+mn-ea"/>
              </a:rPr>
              <a:t> in m y mind, sending me rushing to Slim’s room.</a:t>
            </a:r>
            <a:endParaRPr lang="en-US" altLang="zh-CN" sz="3200" b="1" i="1" kern="100" dirty="0">
              <a:latin typeface="Times New Roman" panose="02020603050405020304" charset="0"/>
              <a:ea typeface="宋体" panose="02010600030101010101" pitchFamily="2" charset="-122"/>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845" y="15875"/>
            <a:ext cx="12114530" cy="7239635"/>
          </a:xfrm>
        </p:spPr>
        <p:txBody>
          <a:bodyPr>
            <a:normAutofit fontScale="57500"/>
          </a:bodyPr>
          <a:lstStyle/>
          <a:p>
            <a:pPr marL="0" lvl="0" indent="0" algn="just">
              <a:lnSpc>
                <a:spcPct val="120000"/>
              </a:lnSpc>
              <a:spcBef>
                <a:spcPts val="0"/>
              </a:spcBef>
              <a:buNone/>
            </a:pPr>
            <a:r>
              <a:rPr lang="en-US" sz="3400" i="1" kern="100" dirty="0">
                <a:latin typeface="Times New Roman" panose="02020603050405020304" charset="0"/>
                <a:ea typeface="宋体" panose="02010600030101010101" pitchFamily="2" charset="-122"/>
                <a:cs typeface="Times New Roman" panose="02020603050405020304" charset="0"/>
                <a:sym typeface="+mn-ea"/>
              </a:rPr>
              <a:t>           </a:t>
            </a:r>
            <a:r>
              <a:rPr lang="en-US" sz="3400" b="1" i="1" kern="100" dirty="0">
                <a:latin typeface="Times New Roman" panose="02020603050405020304" charset="0"/>
                <a:ea typeface="宋体" panose="02010600030101010101" pitchFamily="2" charset="-122"/>
                <a:cs typeface="Times New Roman" panose="02020603050405020304" charset="0"/>
                <a:sym typeface="+mn-ea"/>
              </a:rPr>
              <a:t>Para.1  But when Dad pulled back the right turkey leg, it slipped from his oily fingers.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It sprank back,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splashing gravy in his direction.</a:t>
            </a:r>
            <a:r>
              <a:rPr lang="en-US" altLang="zh-CN" sz="4175"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As Dad jumped backward to avoid it</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he was tripped and lost his balance.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So nervous was he </a:t>
            </a:r>
            <a:r>
              <a:rPr lang="en-US" altLang="zh-CN" sz="4175"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rPr>
              <a:t>that he dropped the electric carving knife.</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Accidently</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his waving hand swept the turkey into the air. </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Fortunately,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he regained his footing just in time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to grab the falling turkey.</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Mama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quickly </a:t>
            </a:r>
            <a:r>
              <a:rPr lang="en-US" altLang="zh-CN" sz="4175"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rPr>
              <a:t>unplugged the carving knife and placed it on the table.</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“Turkey leg! Turkey leg!” screamed Lonnie,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bouncing and kicking in his seat.</a:t>
            </a:r>
            <a:endPar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endParaRPr>
          </a:p>
          <a:p>
            <a:pPr lvl="0" indent="0" algn="just">
              <a:lnSpc>
                <a:spcPct val="120000"/>
              </a:lnSpc>
              <a:buNone/>
            </a:pPr>
            <a:r>
              <a:rPr lang="en-US" altLang="zh-CN" sz="3500" i="1" kern="100" dirty="0">
                <a:latin typeface="Times New Roman" panose="02020603050405020304" charset="0"/>
                <a:ea typeface="宋体" panose="02010600030101010101" pitchFamily="2" charset="-122"/>
                <a:cs typeface="Times New Roman" panose="02020603050405020304" charset="0"/>
              </a:rPr>
              <a:t>    </a:t>
            </a:r>
            <a:r>
              <a:rPr lang="en-US" altLang="zh-CN" sz="3500" b="1" i="1" kern="100" dirty="0">
                <a:latin typeface="Times New Roman" panose="02020603050405020304" charset="0"/>
                <a:ea typeface="宋体" panose="02010600030101010101" pitchFamily="2" charset="-122"/>
                <a:cs typeface="Times New Roman" panose="02020603050405020304" charset="0"/>
              </a:rPr>
              <a:t>Paragraph 2: As Lonnie yelled, we found a turkey leg was missing.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We searched around the room, under the table, </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but in vain.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We looked at Fido, </a:t>
            </a:r>
            <a:r>
              <a:rPr lang="en-US" altLang="zh-CN" sz="4175"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who was standing at the gate</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licking his lips</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Surprisingly,</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little Lonnie still yelled and kicked in his seat, </a:t>
            </a:r>
            <a:r>
              <a:rPr lang="en-US" altLang="zh-CN" sz="4175" b="1" dirty="0">
                <a:solidFill>
                  <a:srgbClr val="FF0000"/>
                </a:solidFill>
                <a:latin typeface="Comic Sans MS" panose="030F0702030302020204" pitchFamily="66" charset="0"/>
                <a:ea typeface="宋体" panose="02010600030101010101" pitchFamily="2" charset="-122"/>
                <a:cs typeface="Times New Roman" panose="02020603050405020304" charset="0"/>
                <a:sym typeface="+mn-ea"/>
              </a:rPr>
              <a:t>with his eyes staring at something upward.</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We followed his eyes' direction.</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There,</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a:t>
            </a:r>
            <a:r>
              <a:rPr lang="en-US" altLang="zh-CN" sz="4175"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lying on the top of chandelier</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was the missing turkey leg.</a:t>
            </a:r>
            <a:r>
              <a:rPr lang="en-US" sz="4175" b="1" dirty="0">
                <a:solidFill>
                  <a:srgbClr val="000000"/>
                </a:solidFill>
                <a:uFillTx/>
                <a:latin typeface="Comic Sans MS" panose="030F0702030302020204" pitchFamily="66" charset="0"/>
                <a:ea typeface="微软雅黑" panose="020B0503020204020204" pitchFamily="34" charset="-122"/>
                <a:sym typeface="+mn-ea"/>
              </a:rPr>
              <a:t>We all jumped to our feet, </a:t>
            </a:r>
            <a:r>
              <a:rPr lang="en-US" sz="4175" b="1" dirty="0">
                <a:solidFill>
                  <a:srgbClr val="006600"/>
                </a:solidFill>
                <a:uFillTx/>
                <a:latin typeface="Comic Sans MS" panose="030F0702030302020204" pitchFamily="66" charset="0"/>
                <a:ea typeface="微软雅黑" panose="020B0503020204020204" pitchFamily="34" charset="-122"/>
                <a:sym typeface="+mn-ea"/>
              </a:rPr>
              <a:t>dancing and screaming with joy</a:t>
            </a:r>
            <a:r>
              <a:rPr lang="en-US" sz="4175" b="1" dirty="0">
                <a:solidFill>
                  <a:srgbClr val="000000"/>
                </a:solidFill>
                <a:uFillTx/>
                <a:latin typeface="Comic Sans MS" panose="030F0702030302020204" pitchFamily="66" charset="0"/>
                <a:ea typeface="微软雅黑" panose="020B0503020204020204" pitchFamily="34" charset="-122"/>
                <a:sym typeface="+mn-ea"/>
              </a:rPr>
              <a:t>. The room echoed with our happy laughter and our gratitude for the returning turkey leg.</a:t>
            </a:r>
            <a:endParaRPr lang="zh-CN" altLang="en-US" kern="100" dirty="0">
              <a:latin typeface="Times New Roman" panose="02020603050405020304" charset="0"/>
              <a:ea typeface="宋体" panose="02010600030101010101" pitchFamily="2" charset="-122"/>
              <a:cs typeface="Times New Roman" panose="02020603050405020304" charset="0"/>
              <a:sym typeface="+mn-ea"/>
            </a:endParaRPr>
          </a:p>
          <a:p>
            <a:endParaRPr lang="en-US" altLang="zh-CN" kern="100" dirty="0">
              <a:latin typeface="Times New Roman" panose="02020603050405020304" charset="0"/>
              <a:ea typeface="宋体" panose="02010600030101010101" pitchFamily="2" charset="-122"/>
              <a:cs typeface="Times New Roman" panose="02020603050405020304" charset="0"/>
              <a:sym typeface="+mn-ea"/>
            </a:endParaRPr>
          </a:p>
          <a:p>
            <a:endParaRPr lang="zh-CN" altLang="en-US" kern="100" dirty="0">
              <a:latin typeface="Times New Roman" panose="02020603050405020304" charset="0"/>
              <a:ea typeface="宋体" panose="02010600030101010101" pitchFamily="2" charset="-122"/>
              <a:cs typeface="Times New Roman" panose="02020603050405020304" charset="0"/>
              <a:sym typeface="+mn-ea"/>
            </a:endParaRPr>
          </a:p>
          <a:p>
            <a:endParaRPr kern="100" dirty="0">
              <a:latin typeface="Times New Roman" panose="02020603050405020304" charset="0"/>
              <a:ea typeface="宋体" panose="02010600030101010101" pitchFamily="2" charset="-122"/>
              <a:cs typeface="Times New Roman" panose="02020603050405020304" charset="0"/>
              <a:sym typeface="+mn-ea"/>
            </a:endParaRPr>
          </a:p>
          <a:p>
            <a:endParaRPr lang="zh-CN" altLang="en-US" dirty="0"/>
          </a:p>
        </p:txBody>
      </p:sp>
      <p:sp>
        <p:nvSpPr>
          <p:cNvPr id="5" name="椭圆形标注 4"/>
          <p:cNvSpPr/>
          <p:nvPr/>
        </p:nvSpPr>
        <p:spPr>
          <a:xfrm>
            <a:off x="6883302" y="2336573"/>
            <a:ext cx="3481705" cy="592455"/>
          </a:xfrm>
          <a:prstGeom prst="wedgeEllipseCallou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楷体" panose="02010609060101010101" charset="-122"/>
                <a:ea typeface="楷体" panose="02010609060101010101" charset="-122"/>
              </a:rPr>
              <a:t>照应续写所给首句（</a:t>
            </a:r>
            <a:r>
              <a:rPr lang="en-US" altLang="zh-CN" sz="2000" b="1" dirty="0">
                <a:solidFill>
                  <a:schemeClr val="bg1"/>
                </a:solidFill>
                <a:latin typeface="楷体" panose="02010609060101010101" charset="-122"/>
                <a:ea typeface="楷体" panose="02010609060101010101" charset="-122"/>
              </a:rPr>
              <a:t>Para.2)</a:t>
            </a:r>
            <a:endParaRPr lang="en-US" altLang="zh-CN" sz="2000" b="1" dirty="0">
              <a:solidFill>
                <a:schemeClr val="bg1"/>
              </a:solidFill>
              <a:latin typeface="楷体" panose="02010609060101010101" charset="-122"/>
              <a:ea typeface="楷体" panose="02010609060101010101" charset="-122"/>
            </a:endParaRPr>
          </a:p>
        </p:txBody>
      </p:sp>
      <p:sp>
        <p:nvSpPr>
          <p:cNvPr id="6" name="椭圆形标注 13"/>
          <p:cNvSpPr/>
          <p:nvPr/>
        </p:nvSpPr>
        <p:spPr>
          <a:xfrm>
            <a:off x="8134985" y="3742690"/>
            <a:ext cx="3733165" cy="592455"/>
          </a:xfrm>
          <a:prstGeom prst="wedgeEllipseCallou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楷体" panose="02010609060101010101" charset="-122"/>
                <a:ea typeface="楷体" panose="02010609060101010101" charset="-122"/>
              </a:rPr>
              <a:t>照应原文细节描写</a:t>
            </a:r>
            <a:endParaRPr lang="zh-CN" altLang="en-US" sz="2400" b="1" dirty="0">
              <a:solidFill>
                <a:schemeClr val="bg1"/>
              </a:solidFill>
              <a:latin typeface="楷体" panose="02010609060101010101" charset="-122"/>
              <a:ea typeface="楷体" panose="02010609060101010101" charset="-122"/>
            </a:endParaRPr>
          </a:p>
        </p:txBody>
      </p:sp>
      <p:grpSp>
        <p:nvGrpSpPr>
          <p:cNvPr id="7" name="组合 6"/>
          <p:cNvGrpSpPr/>
          <p:nvPr/>
        </p:nvGrpSpPr>
        <p:grpSpPr>
          <a:xfrm rot="10800000">
            <a:off x="2600325" y="5528945"/>
            <a:ext cx="4652010" cy="885190"/>
            <a:chOff x="6329" y="9552"/>
            <a:chExt cx="4883" cy="1038"/>
          </a:xfrm>
          <a:solidFill>
            <a:srgbClr val="FF3300"/>
          </a:solidFill>
        </p:grpSpPr>
        <p:sp>
          <p:nvSpPr>
            <p:cNvPr id="8" name="椭圆形标注 32"/>
            <p:cNvSpPr/>
            <p:nvPr/>
          </p:nvSpPr>
          <p:spPr>
            <a:xfrm rot="11100000">
              <a:off x="6347" y="9552"/>
              <a:ext cx="4865" cy="1038"/>
            </a:xfrm>
            <a:prstGeom prst="wedgeEllipseCallout">
              <a:avLst>
                <a:gd name="adj1" fmla="val -20729"/>
                <a:gd name="adj2" fmla="val 67075"/>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楷体" panose="02010609060101010101" charset="-122"/>
                <a:ea typeface="楷体" panose="02010609060101010101" charset="-122"/>
              </a:endParaRPr>
            </a:p>
          </p:txBody>
        </p:sp>
        <p:sp>
          <p:nvSpPr>
            <p:cNvPr id="9" name="文本框 8"/>
            <p:cNvSpPr txBox="1"/>
            <p:nvPr/>
          </p:nvSpPr>
          <p:spPr>
            <a:xfrm rot="11069058">
              <a:off x="6329" y="9741"/>
              <a:ext cx="4384" cy="540"/>
            </a:xfrm>
            <a:prstGeom prst="rect">
              <a:avLst/>
            </a:prstGeom>
            <a:noFill/>
          </p:spPr>
          <p:txBody>
            <a:bodyPr wrap="square" rtlCol="0">
              <a:spAutoFit/>
            </a:bodyPr>
            <a:lstStyle/>
            <a:p>
              <a:r>
                <a:rPr lang="zh-CN" altLang="en-US" sz="2400" b="1" dirty="0">
                  <a:solidFill>
                    <a:schemeClr val="bg1"/>
                  </a:solidFill>
                  <a:latin typeface="楷体" panose="02010609060101010101" charset="-122"/>
                  <a:ea typeface="楷体" panose="02010609060101010101" charset="-122"/>
                </a:rPr>
                <a:t>照应原文圣诞节</a:t>
              </a:r>
              <a:r>
                <a:rPr lang="zh-CN" altLang="en-US" sz="2400" b="1" dirty="0">
                  <a:solidFill>
                    <a:schemeClr val="bg1"/>
                  </a:solidFill>
                  <a:latin typeface="楷体" panose="02010609060101010101" charset="-122"/>
                  <a:ea typeface="楷体" panose="02010609060101010101" charset="-122"/>
                </a:rPr>
                <a:t>氛围和主题</a:t>
              </a:r>
              <a:endParaRPr lang="zh-CN" altLang="en-US" sz="2400" b="1" dirty="0">
                <a:solidFill>
                  <a:schemeClr val="bg1"/>
                </a:solidFill>
                <a:latin typeface="楷体" panose="02010609060101010101" charset="-122"/>
                <a:ea typeface="楷体" panose="02010609060101010101" charset="-122"/>
              </a:endParaRPr>
            </a:p>
          </p:txBody>
        </p:sp>
      </p:grpSp>
      <p:sp>
        <p:nvSpPr>
          <p:cNvPr id="2" name="椭圆形标注 13"/>
          <p:cNvSpPr/>
          <p:nvPr/>
        </p:nvSpPr>
        <p:spPr>
          <a:xfrm>
            <a:off x="4508470" y="1841674"/>
            <a:ext cx="3481705" cy="592455"/>
          </a:xfrm>
          <a:prstGeom prst="wedgeEllipse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solidFill>
                  <a:schemeClr val="bg1"/>
                </a:solidFill>
                <a:latin typeface="楷体" panose="02010609060101010101" charset="-122"/>
                <a:ea typeface="楷体" panose="02010609060101010101" charset="-122"/>
              </a:rPr>
              <a:t>照应人物特点</a:t>
            </a:r>
            <a:endParaRPr lang="zh-CN" altLang="en-US" sz="2400" b="1" dirty="0">
              <a:solidFill>
                <a:schemeClr val="bg1"/>
              </a:solidFill>
              <a:latin typeface="楷体" panose="02010609060101010101" charset="-122"/>
              <a:ea typeface="楷体" panose="02010609060101010101" charset="-122"/>
            </a:endParaRPr>
          </a:p>
        </p:txBody>
      </p:sp>
      <p:sp>
        <p:nvSpPr>
          <p:cNvPr id="10" name="椭圆形标注 13"/>
          <p:cNvSpPr/>
          <p:nvPr/>
        </p:nvSpPr>
        <p:spPr>
          <a:xfrm>
            <a:off x="1861790" y="552624"/>
            <a:ext cx="3481705" cy="592455"/>
          </a:xfrm>
          <a:prstGeom prst="wedgeEllipseCallout">
            <a:avLst/>
          </a:prstGeom>
          <a:solidFill>
            <a:srgbClr val="F4330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solidFill>
                  <a:schemeClr val="bg1"/>
                </a:solidFill>
                <a:latin typeface="楷体" panose="02010609060101010101" charset="-122"/>
                <a:ea typeface="楷体" panose="02010609060101010101" charset="-122"/>
              </a:rPr>
              <a:t>照应人物特点</a:t>
            </a:r>
            <a:endParaRPr lang="zh-CN" altLang="en-US" sz="2400" b="1" dirty="0">
              <a:solidFill>
                <a:schemeClr val="bg1"/>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down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bldLvl="0" animBg="1"/>
      <p:bldP spid="6" grpId="1" animBg="1"/>
      <p:bldP spid="2" grpId="0" bldLvl="0" animBg="1"/>
      <p:bldP spid="2" grpId="1" animBg="1"/>
      <p:bldP spid="10" grpId="0" bldLvl="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12163425" cy="6985635"/>
          </a:xfrm>
          <a:prstGeom prst="rect">
            <a:avLst/>
          </a:prstGeom>
          <a:noFill/>
        </p:spPr>
        <p:txBody>
          <a:bodyPr wrap="square" rtlCol="0">
            <a:spAutoFit/>
          </a:bodyPr>
          <a:p>
            <a:pPr fontAlgn="auto"/>
            <a:r>
              <a:rPr lang="zh-CN" altLang="en-US" sz="3200">
                <a:latin typeface="Times New Roman" panose="02020603050405020304" charset="0"/>
                <a:cs typeface="Times New Roman" panose="02020603050405020304" charset="0"/>
              </a:rPr>
              <a:t>原文赏析：</a:t>
            </a:r>
            <a:endParaRPr lang="zh-CN" altLang="en-US" sz="3200">
              <a:latin typeface="Times New Roman" panose="02020603050405020304" charset="0"/>
              <a:cs typeface="Times New Roman" panose="02020603050405020304" charset="0"/>
            </a:endParaRPr>
          </a:p>
          <a:p>
            <a:pPr fontAlgn="auto"/>
            <a:r>
              <a:rPr lang="zh-CN" altLang="en-US" sz="3200">
                <a:latin typeface="Times New Roman" panose="02020603050405020304" charset="0"/>
                <a:cs typeface="Times New Roman" panose="02020603050405020304" charset="0"/>
              </a:rPr>
              <a:t>1.The excitement about Thanksgiving was really </a:t>
            </a:r>
            <a:r>
              <a:rPr lang="zh-CN" altLang="en-US" sz="3200">
                <a:solidFill>
                  <a:srgbClr val="FF0000"/>
                </a:solidFill>
                <a:latin typeface="Times New Roman" panose="02020603050405020304" charset="0"/>
                <a:cs typeface="Times New Roman" panose="02020603050405020304" charset="0"/>
              </a:rPr>
              <a:t>building</a:t>
            </a:r>
            <a:r>
              <a:rPr lang="zh-CN" altLang="en-US" sz="3200">
                <a:latin typeface="Times New Roman" panose="02020603050405020304" charset="0"/>
                <a:cs typeface="Times New Roman" panose="02020603050405020304" charset="0"/>
              </a:rPr>
              <a:t>.</a:t>
            </a:r>
            <a:endParaRPr lang="zh-CN" altLang="en-US" sz="3200">
              <a:latin typeface="Times New Roman" panose="02020603050405020304" charset="0"/>
              <a:cs typeface="Times New Roman" panose="02020603050405020304" charset="0"/>
            </a:endParaRPr>
          </a:p>
          <a:p>
            <a:pPr fontAlgn="auto"/>
            <a:r>
              <a:rPr lang="zh-CN" altLang="en-US" sz="3200">
                <a:latin typeface="Times New Roman" panose="02020603050405020304" charset="0"/>
                <a:cs typeface="Times New Roman" panose="02020603050405020304" charset="0"/>
              </a:rPr>
              <a:t>The tension and excitement built gradually all day. 整个一天中，紧张与兴奋的气氛越来越浓。</a:t>
            </a:r>
            <a:endParaRPr lang="zh-CN" altLang="en-US" sz="3200">
              <a:latin typeface="Times New Roman" panose="02020603050405020304" charset="0"/>
              <a:cs typeface="Times New Roman" panose="02020603050405020304" charset="0"/>
            </a:endParaRPr>
          </a:p>
          <a:p>
            <a:pPr fontAlgn="auto"/>
            <a:r>
              <a:rPr lang="zh-CN" altLang="en-US" sz="3200">
                <a:solidFill>
                  <a:srgbClr val="0000FF"/>
                </a:solidFill>
                <a:latin typeface="Times New Roman" panose="02020603050405020304" charset="0"/>
                <a:cs typeface="Times New Roman" panose="02020603050405020304" charset="0"/>
              </a:rPr>
              <a:t>2.Little baby Lonnie bounced up and down.</a:t>
            </a:r>
            <a:endParaRPr lang="zh-CN" altLang="en-US" sz="3200">
              <a:solidFill>
                <a:srgbClr val="0000FF"/>
              </a:solidFill>
              <a:latin typeface="Times New Roman" panose="02020603050405020304" charset="0"/>
              <a:cs typeface="Times New Roman" panose="02020603050405020304" charset="0"/>
            </a:endParaRPr>
          </a:p>
          <a:p>
            <a:pPr fontAlgn="auto"/>
            <a:r>
              <a:rPr lang="zh-CN" altLang="en-US" sz="3200">
                <a:solidFill>
                  <a:srgbClr val="0000FF"/>
                </a:solidFill>
                <a:latin typeface="Times New Roman" panose="02020603050405020304" charset="0"/>
                <a:cs typeface="Times New Roman" panose="02020603050405020304" charset="0"/>
              </a:rPr>
              <a:t>She bounced up and down excitedly on the bed. 她兴奋地在床上蹦蹦跳跳。</a:t>
            </a:r>
            <a:endParaRPr lang="zh-CN" altLang="en-US" sz="3200">
              <a:latin typeface="Times New Roman" panose="02020603050405020304" charset="0"/>
              <a:cs typeface="Times New Roman" panose="02020603050405020304" charset="0"/>
            </a:endParaRPr>
          </a:p>
          <a:p>
            <a:pPr fontAlgn="auto"/>
            <a:r>
              <a:rPr lang="zh-CN" altLang="en-US" sz="3200">
                <a:latin typeface="Times New Roman" panose="02020603050405020304" charset="0"/>
                <a:cs typeface="Times New Roman" panose="02020603050405020304" charset="0"/>
              </a:rPr>
              <a:t>3.My big brother, Slim, who was anything but slim, sneaked off to his room with a slice of the pecan pie.</a:t>
            </a:r>
            <a:endParaRPr lang="zh-CN" altLang="en-US" sz="3200">
              <a:latin typeface="Times New Roman" panose="02020603050405020304" charset="0"/>
              <a:cs typeface="Times New Roman" panose="02020603050405020304" charset="0"/>
            </a:endParaRPr>
          </a:p>
          <a:p>
            <a:pPr fontAlgn="auto"/>
            <a:r>
              <a:rPr lang="zh-CN" altLang="en-US" sz="3200">
                <a:latin typeface="Times New Roman" panose="02020603050405020304" charset="0"/>
                <a:cs typeface="Times New Roman" panose="02020603050405020304" charset="0"/>
              </a:rPr>
              <a:t>sneak off to: 偷偷溜到</a:t>
            </a:r>
            <a:endParaRPr lang="zh-CN" altLang="en-US" sz="3200">
              <a:latin typeface="Times New Roman" panose="02020603050405020304" charset="0"/>
              <a:cs typeface="Times New Roman" panose="02020603050405020304" charset="0"/>
            </a:endParaRPr>
          </a:p>
          <a:p>
            <a:pPr fontAlgn="auto"/>
            <a:r>
              <a:rPr lang="zh-CN" altLang="en-US" sz="3200">
                <a:solidFill>
                  <a:srgbClr val="0000FF"/>
                </a:solidFill>
                <a:latin typeface="Times New Roman" panose="02020603050405020304" charset="0"/>
                <a:cs typeface="Times New Roman" panose="02020603050405020304" charset="0"/>
              </a:rPr>
              <a:t>4.The rest of us piled in behind him, everyone grabbing a dish.</a:t>
            </a:r>
            <a:endParaRPr lang="zh-CN" altLang="en-US" sz="3200">
              <a:solidFill>
                <a:srgbClr val="0000FF"/>
              </a:solidFill>
              <a:latin typeface="Times New Roman" panose="02020603050405020304" charset="0"/>
              <a:cs typeface="Times New Roman" panose="02020603050405020304" charset="0"/>
            </a:endParaRPr>
          </a:p>
          <a:p>
            <a:pPr fontAlgn="auto"/>
            <a:r>
              <a:rPr lang="zh-CN" altLang="en-US" sz="3200">
                <a:solidFill>
                  <a:srgbClr val="0000FF"/>
                </a:solidFill>
                <a:latin typeface="Times New Roman" panose="02020603050405020304" charset="0"/>
                <a:cs typeface="Times New Roman" panose="02020603050405020304" charset="0"/>
              </a:rPr>
              <a:t>pile in：挤入</a:t>
            </a:r>
            <a:endParaRPr lang="zh-CN" altLang="en-US" sz="3200">
              <a:solidFill>
                <a:srgbClr val="0000FF"/>
              </a:solidFill>
              <a:latin typeface="Times New Roman" panose="02020603050405020304" charset="0"/>
              <a:cs typeface="Times New Roman" panose="02020603050405020304" charset="0"/>
            </a:endParaRPr>
          </a:p>
          <a:p>
            <a:pPr fontAlgn="auto"/>
            <a:r>
              <a:rPr lang="zh-CN" altLang="en-US" sz="3200">
                <a:latin typeface="Times New Roman" panose="02020603050405020304" charset="0"/>
                <a:cs typeface="Times New Roman" panose="02020603050405020304" charset="0"/>
              </a:rPr>
              <a:t>5.Slice after slice landed neatly on the plate with thick gravy.一片接一片的肉带着浓厚的肉汁整理地排列在盘子里。</a:t>
            </a:r>
            <a:endParaRPr lang="zh-CN" altLang="en-US" sz="3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blinds(horizontal)">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9"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p:cTn id="25" dur="1000" fill="hold"/>
                                        <p:tgtEl>
                                          <p:spTgt spid="4">
                                            <p:txEl>
                                              <p:pRg st="5" end="5"/>
                                            </p:txEl>
                                          </p:spTgt>
                                        </p:tgtEl>
                                        <p:attrNameLst>
                                          <p:attrName>ppt_x</p:attrName>
                                        </p:attrNameLst>
                                      </p:cBhvr>
                                      <p:tavLst>
                                        <p:tav tm="0">
                                          <p:val>
                                            <p:strVal val="#ppt_x-.2"/>
                                          </p:val>
                                        </p:tav>
                                        <p:tav tm="100000">
                                          <p:val>
                                            <p:strVal val="#ppt_x"/>
                                          </p:val>
                                        </p:tav>
                                      </p:tavLst>
                                    </p:anim>
                                    <p:anim calcmode="lin" valueType="num">
                                      <p:cBhvr>
                                        <p:cTn id="26" dur="1000" fill="hold"/>
                                        <p:tgtEl>
                                          <p:spTgt spid="4">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27" dur="1000"/>
                                        <p:tgtEl>
                                          <p:spTgt spid="4">
                                            <p:txEl>
                                              <p:pRg st="5" end="5"/>
                                            </p:txEl>
                                          </p:spTgt>
                                        </p:tgtEl>
                                      </p:cBhvr>
                                    </p:animEffect>
                                  </p:childTnLst>
                                </p:cTn>
                              </p:par>
                              <p:par>
                                <p:cTn id="28" presetID="29"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 calcmode="lin" valueType="num">
                                      <p:cBhvr>
                                        <p:cTn id="30" dur="1000" fill="hold"/>
                                        <p:tgtEl>
                                          <p:spTgt spid="4">
                                            <p:txEl>
                                              <p:pRg st="6" end="6"/>
                                            </p:txEl>
                                          </p:spTgt>
                                        </p:tgtEl>
                                        <p:attrNameLst>
                                          <p:attrName>ppt_x</p:attrName>
                                        </p:attrNameLst>
                                      </p:cBhvr>
                                      <p:tavLst>
                                        <p:tav tm="0">
                                          <p:val>
                                            <p:strVal val="#ppt_x-.2"/>
                                          </p:val>
                                        </p:tav>
                                        <p:tav tm="100000">
                                          <p:val>
                                            <p:strVal val="#ppt_x"/>
                                          </p:val>
                                        </p:tav>
                                      </p:tavLst>
                                    </p:anim>
                                    <p:anim calcmode="lin" valueType="num">
                                      <p:cBhvr>
                                        <p:cTn id="31" dur="1000" fill="hold"/>
                                        <p:tgtEl>
                                          <p:spTgt spid="4">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32" dur="10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blinds(horizontal)">
                                      <p:cBhvr>
                                        <p:cTn id="4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6972" y="727601"/>
            <a:ext cx="11825028" cy="5844540"/>
          </a:xfrm>
          <a:prstGeom prst="rect">
            <a:avLst/>
          </a:prstGeom>
          <a:noFill/>
        </p:spPr>
        <p:txBody>
          <a:bodyPr wrap="square" rtlCol="0">
            <a:noAutofit/>
          </a:bodyPr>
          <a:lstStyle/>
          <a:p>
            <a:r>
              <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rPr>
              <a:t>Para.1  But when Dad pulled back the right turkey leg, it slipped from his oily fingers.</a:t>
            </a:r>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r>
              <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rPr>
              <a:t>Paragraph 2: As Lonnie yelled, we found a turkey leg was missing.</a:t>
            </a:r>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p:txBody>
      </p:sp>
      <p:sp>
        <p:nvSpPr>
          <p:cNvPr id="3" name="圆角矩形 4"/>
          <p:cNvSpPr/>
          <p:nvPr/>
        </p:nvSpPr>
        <p:spPr>
          <a:xfrm>
            <a:off x="7105419" y="5940542"/>
            <a:ext cx="4166639" cy="424353"/>
          </a:xfrm>
          <a:prstGeom prst="roundRect">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312341" y="5927276"/>
            <a:ext cx="1057681" cy="457604"/>
          </a:xfrm>
          <a:prstGeom prst="roundRect">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2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41250" y="5765123"/>
            <a:ext cx="1050750" cy="109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内容占位符 10" descr="图片包含 放飞&#10;&#10;已生成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461" t="-636" r="26442" b="33184"/>
          <a:stretch>
            <a:fillRect/>
          </a:stretch>
        </p:blipFill>
        <p:spPr>
          <a:xfrm>
            <a:off x="204717" y="-136478"/>
            <a:ext cx="1416423" cy="818543"/>
          </a:xfrm>
          <a:prstGeom prst="rect">
            <a:avLst/>
          </a:prstGeom>
        </p:spPr>
      </p:pic>
      <p:sp>
        <p:nvSpPr>
          <p:cNvPr id="15" name="流程图: 可选过程 14"/>
          <p:cNvSpPr/>
          <p:nvPr/>
        </p:nvSpPr>
        <p:spPr>
          <a:xfrm>
            <a:off x="354965" y="3947160"/>
            <a:ext cx="11148695" cy="561340"/>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He dropped the electric carving knife.</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4" name="文本框 3"/>
          <p:cNvSpPr txBox="1"/>
          <p:nvPr/>
        </p:nvSpPr>
        <p:spPr>
          <a:xfrm>
            <a:off x="654427" y="275739"/>
            <a:ext cx="876520" cy="460375"/>
          </a:xfrm>
          <a:prstGeom prst="rect">
            <a:avLst/>
          </a:prstGeom>
          <a:noFill/>
        </p:spPr>
        <p:txBody>
          <a:bodyPr wrap="square" rtlCol="0">
            <a:spAutoFit/>
          </a:bodyPr>
          <a:p>
            <a:r>
              <a:rPr lang="en-US" altLang="zh-CN" sz="2400" dirty="0">
                <a:solidFill>
                  <a:srgbClr val="080808"/>
                </a:solidFill>
                <a:latin typeface="Comic Sans MS" panose="030F0702030302020204" pitchFamily="66" charset="0"/>
                <a:ea typeface="华文行楷" panose="02010800040101010101" pitchFamily="2" charset="-122"/>
              </a:rPr>
              <a:t>07</a:t>
            </a:r>
            <a:endParaRPr lang="zh-CN" altLang="en-US" sz="2400" dirty="0">
              <a:solidFill>
                <a:srgbClr val="080808"/>
              </a:solidFill>
              <a:latin typeface="Comic Sans MS" panose="030F0702030302020204" pitchFamily="66" charset="0"/>
              <a:ea typeface="华文行楷" panose="02010800040101010101" pitchFamily="2" charset="-122"/>
            </a:endParaRPr>
          </a:p>
        </p:txBody>
      </p:sp>
      <p:sp>
        <p:nvSpPr>
          <p:cNvPr id="7" name="圆角矩形 6"/>
          <p:cNvSpPr/>
          <p:nvPr/>
        </p:nvSpPr>
        <p:spPr>
          <a:xfrm>
            <a:off x="9834880" y="829945"/>
            <a:ext cx="1191895" cy="457835"/>
          </a:xfrm>
          <a:prstGeom prst="roundRect">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流程图: 可选过程 15"/>
          <p:cNvSpPr/>
          <p:nvPr/>
        </p:nvSpPr>
        <p:spPr>
          <a:xfrm>
            <a:off x="321945" y="1630680"/>
            <a:ext cx="11158855" cy="561340"/>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It sprank back and splashed gravy in his direction.</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7" name="流程图: 可选过程 16"/>
          <p:cNvSpPr/>
          <p:nvPr/>
        </p:nvSpPr>
        <p:spPr>
          <a:xfrm>
            <a:off x="322022" y="3293618"/>
            <a:ext cx="11216852" cy="561294"/>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He jumped backward to avoid it and lost his balance.</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3" name="文本框 12"/>
          <p:cNvSpPr txBox="1"/>
          <p:nvPr/>
        </p:nvSpPr>
        <p:spPr>
          <a:xfrm>
            <a:off x="1600200" y="136077"/>
            <a:ext cx="8674331" cy="523220"/>
          </a:xfrm>
          <a:prstGeom prst="rect">
            <a:avLst/>
          </a:prstGeom>
          <a:noFill/>
          <a:ln w="28575">
            <a:solidFill>
              <a:srgbClr val="FF3300"/>
            </a:solidFill>
            <a:prstDash val="sysDot"/>
          </a:ln>
        </p:spPr>
        <p:txBody>
          <a:bodyPr wrap="square" rtlCol="0">
            <a:spAutoFit/>
          </a:bodyPr>
          <a:p>
            <a:pPr algn="dist"/>
            <a:r>
              <a:rPr lang="en-US" altLang="zh-CN" sz="2800" b="1" dirty="0">
                <a:solidFill>
                  <a:schemeClr val="tx1">
                    <a:lumMod val="65000"/>
                    <a:lumOff val="35000"/>
                  </a:schemeClr>
                </a:solidFill>
                <a:latin typeface="Comic Sans MS" panose="030F0702030302020204" pitchFamily="66" charset="0"/>
                <a:ea typeface="微软雅黑" panose="020B0503020204020204" pitchFamily="34" charset="-122"/>
              </a:rPr>
              <a:t>Add detailed description to make the story vivid</a:t>
            </a:r>
            <a:endParaRPr lang="en-US" altLang="zh-CN" sz="28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sp>
        <p:nvSpPr>
          <p:cNvPr id="8" name="流程图: 可选过程 7"/>
          <p:cNvSpPr/>
          <p:nvPr/>
        </p:nvSpPr>
        <p:spPr>
          <a:xfrm>
            <a:off x="325120" y="2419985"/>
            <a:ext cx="11158855" cy="56134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It sprank back, </a:t>
            </a:r>
            <a:r>
              <a:rPr lang="en-US" altLang="zh-CN" sz="2800"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splashing gravy in his direction.</a:t>
            </a:r>
            <a:endParaRPr lang="en-US" altLang="zh-CN" sz="2800"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0" name="流程图: 可选过程 9"/>
          <p:cNvSpPr/>
          <p:nvPr/>
        </p:nvSpPr>
        <p:spPr>
          <a:xfrm>
            <a:off x="344805" y="4548505"/>
            <a:ext cx="11085830" cy="126238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As Dad jumped backward to avoid it</a:t>
            </a: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 he was tripped and lost his balance. </a:t>
            </a:r>
            <a:r>
              <a:rPr lang="en-US" altLang="zh-CN" sz="2800"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So nervous was he </a:t>
            </a:r>
            <a:r>
              <a:rPr lang="en-US" altLang="zh-CN" sz="2800"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rPr>
              <a:t>that he dropped the electric carving knife.</a:t>
            </a:r>
            <a:endParaRPr lang="en-US" altLang="zh-CN" sz="2800"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2" nodeType="clickEffect">
                                  <p:stCondLst>
                                    <p:cond delay="0"/>
                                  </p:stCondLst>
                                  <p:childTnLst>
                                    <p:animEffect transition="out" filter="wipe(down)">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22" presetClass="exit" presetSubtype="4" fill="hold" grpId="2" nodeType="withEffect">
                                  <p:stCondLst>
                                    <p:cond delay="0"/>
                                  </p:stCondLst>
                                  <p:childTnLst>
                                    <p:animEffect transition="out" filter="wipe(down)">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22" presetClass="exit" presetSubtype="4" fill="hold" grpId="2" nodeType="withEffect">
                                  <p:stCondLst>
                                    <p:cond delay="0"/>
                                  </p:stCondLst>
                                  <p:childTnLst>
                                    <p:animEffect transition="out" filter="wipe(down)">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5" grpId="1" animBg="1"/>
      <p:bldP spid="15" grpId="1" animBg="1"/>
      <p:bldP spid="7" grpId="1" animBg="1"/>
      <p:bldP spid="16" grpId="1" animBg="1"/>
      <p:bldP spid="17" grpId="1" animBg="1"/>
      <p:bldP spid="8" grpId="0" bldLvl="0" animBg="1"/>
      <p:bldP spid="10" grpId="0" bldLvl="0" animBg="1"/>
      <p:bldP spid="16" grpId="2" bldLvl="0" animBg="1"/>
      <p:bldP spid="17" grpId="2" bldLvl="0" animBg="1"/>
      <p:bldP spid="15" grpId="2"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6972" y="727601"/>
            <a:ext cx="11825028" cy="5844540"/>
          </a:xfrm>
          <a:prstGeom prst="rect">
            <a:avLst/>
          </a:prstGeom>
          <a:noFill/>
        </p:spPr>
        <p:txBody>
          <a:bodyPr wrap="square" rtlCol="0">
            <a:noAutofit/>
          </a:bodyPr>
          <a:lstStyle/>
          <a:p>
            <a:r>
              <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rPr>
              <a:t>Para.1  But when Dad pulled back the right turkey leg, it slipped from his oily fingers.</a:t>
            </a:r>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r>
              <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rPr>
              <a:t> </a:t>
            </a:r>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r>
              <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rPr>
              <a:t>Paragraph 2: As Lonnie yelled, we found a turkey leg was missing.</a:t>
            </a:r>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p:txBody>
      </p:sp>
      <p:sp>
        <p:nvSpPr>
          <p:cNvPr id="3" name="圆角矩形 4"/>
          <p:cNvSpPr/>
          <p:nvPr/>
        </p:nvSpPr>
        <p:spPr>
          <a:xfrm>
            <a:off x="7105419" y="6361547"/>
            <a:ext cx="4166639" cy="424353"/>
          </a:xfrm>
          <a:prstGeom prst="roundRect">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312341" y="6356536"/>
            <a:ext cx="1057681" cy="457604"/>
          </a:xfrm>
          <a:prstGeom prst="roundRect">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可选过程 5"/>
          <p:cNvSpPr/>
          <p:nvPr/>
        </p:nvSpPr>
        <p:spPr>
          <a:xfrm>
            <a:off x="274955" y="4931410"/>
            <a:ext cx="11205210" cy="561340"/>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Lonnie screamed.</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pic>
        <p:nvPicPr>
          <p:cNvPr id="9" name="图片 2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41250" y="5765123"/>
            <a:ext cx="1050750" cy="109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内容占位符 10" descr="图片包含 放飞&#10;&#10;已生成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461" t="-636" r="26442" b="33184"/>
          <a:stretch>
            <a:fillRect/>
          </a:stretch>
        </p:blipFill>
        <p:spPr>
          <a:xfrm>
            <a:off x="204717" y="-136478"/>
            <a:ext cx="1416423" cy="818543"/>
          </a:xfrm>
          <a:prstGeom prst="rect">
            <a:avLst/>
          </a:prstGeom>
        </p:spPr>
      </p:pic>
      <p:sp>
        <p:nvSpPr>
          <p:cNvPr id="4" name="文本框 3"/>
          <p:cNvSpPr txBox="1"/>
          <p:nvPr/>
        </p:nvSpPr>
        <p:spPr>
          <a:xfrm>
            <a:off x="654427" y="275739"/>
            <a:ext cx="876520" cy="460375"/>
          </a:xfrm>
          <a:prstGeom prst="rect">
            <a:avLst/>
          </a:prstGeom>
          <a:noFill/>
        </p:spPr>
        <p:txBody>
          <a:bodyPr wrap="square" rtlCol="0">
            <a:spAutoFit/>
          </a:bodyPr>
          <a:p>
            <a:r>
              <a:rPr lang="en-US" altLang="zh-CN" sz="2400" dirty="0">
                <a:solidFill>
                  <a:srgbClr val="080808"/>
                </a:solidFill>
                <a:latin typeface="Comic Sans MS" panose="030F0702030302020204" pitchFamily="66" charset="0"/>
                <a:ea typeface="华文行楷" panose="02010800040101010101" pitchFamily="2" charset="-122"/>
              </a:rPr>
              <a:t>07</a:t>
            </a:r>
            <a:endParaRPr lang="zh-CN" altLang="en-US" sz="2400" dirty="0">
              <a:solidFill>
                <a:srgbClr val="080808"/>
              </a:solidFill>
              <a:latin typeface="Comic Sans MS" panose="030F0702030302020204" pitchFamily="66" charset="0"/>
              <a:ea typeface="华文行楷" panose="02010800040101010101" pitchFamily="2" charset="-122"/>
            </a:endParaRPr>
          </a:p>
        </p:txBody>
      </p:sp>
      <p:sp>
        <p:nvSpPr>
          <p:cNvPr id="7" name="圆角矩形 6"/>
          <p:cNvSpPr/>
          <p:nvPr/>
        </p:nvSpPr>
        <p:spPr>
          <a:xfrm>
            <a:off x="9834880" y="829945"/>
            <a:ext cx="1191895" cy="457835"/>
          </a:xfrm>
          <a:prstGeom prst="roundRect">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流程图: 可选过程 17"/>
          <p:cNvSpPr/>
          <p:nvPr/>
        </p:nvSpPr>
        <p:spPr>
          <a:xfrm>
            <a:off x="327025" y="1628140"/>
            <a:ext cx="11226165" cy="825500"/>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His waving hand swept the turkey into the air and fortuantely in time grabbed the falling turkey.</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20" name="流程图: 可选过程 19"/>
          <p:cNvSpPr/>
          <p:nvPr/>
        </p:nvSpPr>
        <p:spPr>
          <a:xfrm>
            <a:off x="277495" y="3801110"/>
            <a:ext cx="11236960" cy="561340"/>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Mama unplugged the carving knife.</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3" name="文本框 12"/>
          <p:cNvSpPr txBox="1"/>
          <p:nvPr/>
        </p:nvSpPr>
        <p:spPr>
          <a:xfrm>
            <a:off x="1600200" y="136077"/>
            <a:ext cx="8674331" cy="523220"/>
          </a:xfrm>
          <a:prstGeom prst="rect">
            <a:avLst/>
          </a:prstGeom>
          <a:noFill/>
          <a:ln w="28575">
            <a:solidFill>
              <a:srgbClr val="FF3300"/>
            </a:solidFill>
            <a:prstDash val="sysDot"/>
          </a:ln>
        </p:spPr>
        <p:txBody>
          <a:bodyPr wrap="square" rtlCol="0">
            <a:spAutoFit/>
          </a:bodyPr>
          <a:p>
            <a:pPr algn="dist"/>
            <a:r>
              <a:rPr lang="en-US" altLang="zh-CN" sz="2800" b="1" dirty="0">
                <a:solidFill>
                  <a:schemeClr val="tx1">
                    <a:lumMod val="65000"/>
                    <a:lumOff val="35000"/>
                  </a:schemeClr>
                </a:solidFill>
                <a:latin typeface="Comic Sans MS" panose="030F0702030302020204" pitchFamily="66" charset="0"/>
                <a:ea typeface="微软雅黑" panose="020B0503020204020204" pitchFamily="34" charset="-122"/>
              </a:rPr>
              <a:t>Add detailed description to make the story vivid</a:t>
            </a:r>
            <a:endParaRPr lang="en-US" altLang="zh-CN" sz="28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sp>
        <p:nvSpPr>
          <p:cNvPr id="10" name="流程图: 可选过程 9"/>
          <p:cNvSpPr/>
          <p:nvPr/>
        </p:nvSpPr>
        <p:spPr>
          <a:xfrm>
            <a:off x="163195" y="2493010"/>
            <a:ext cx="11789410" cy="126238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Accidently</a:t>
            </a: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 his waving hand swept the turkey into the air. </a:t>
            </a:r>
            <a:r>
              <a:rPr lang="en-US" altLang="zh-CN" sz="2800"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Fortunately, </a:t>
            </a: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he regained his footing just in time </a:t>
            </a:r>
            <a:r>
              <a:rPr lang="en-US" altLang="zh-CN" sz="2800"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to</a:t>
            </a:r>
            <a:r>
              <a:rPr lang="en-US" altLang="zh-CN" sz="2800"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 grab the falling turkey.</a:t>
            </a:r>
            <a:endParaRPr lang="en-US" altLang="zh-CN" sz="2800"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8" name="流程图: 可选过程 7"/>
          <p:cNvSpPr/>
          <p:nvPr/>
        </p:nvSpPr>
        <p:spPr>
          <a:xfrm>
            <a:off x="176530" y="4351655"/>
            <a:ext cx="12685395" cy="56134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Mama </a:t>
            </a:r>
            <a:r>
              <a:rPr lang="en-US" altLang="zh-CN" sz="2800"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quickly </a:t>
            </a:r>
            <a:r>
              <a:rPr lang="en-US" altLang="zh-CN" sz="2800"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rPr>
              <a:t>unplugged the carving knife and placed it on the table. </a:t>
            </a:r>
            <a:endParaRPr lang="en-US" altLang="zh-CN" sz="2800"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2" name="流程图: 可选过程 11"/>
          <p:cNvSpPr/>
          <p:nvPr/>
        </p:nvSpPr>
        <p:spPr>
          <a:xfrm>
            <a:off x="204470" y="5570855"/>
            <a:ext cx="11158855" cy="78486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“Turkey leg! Turkey leg!” screamed Lonnie, </a:t>
            </a:r>
            <a:r>
              <a:rPr lang="en-US" altLang="zh-CN" sz="2800"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bouncing and kicking in his seat.</a:t>
            </a:r>
            <a:endParaRPr lang="en-US" altLang="zh-CN" sz="2800"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2" nodeType="clickEffect">
                                  <p:stCondLst>
                                    <p:cond delay="0"/>
                                  </p:stCondLst>
                                  <p:childTnLst>
                                    <p:animEffect transition="out" filter="wipe(down)">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par>
                                <p:cTn id="20" presetID="22" presetClass="exit" presetSubtype="4" fill="hold" grpId="2" nodeType="withEffect">
                                  <p:stCondLst>
                                    <p:cond delay="0"/>
                                  </p:stCondLst>
                                  <p:childTnLst>
                                    <p:animEffect transition="out" filter="wipe(down)">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22" presetClass="exit" presetSubtype="4" fill="hold" grpId="2" nodeType="withEffect">
                                  <p:stCondLst>
                                    <p:cond delay="0"/>
                                  </p:stCondLst>
                                  <p:childTnLst>
                                    <p:animEffect transition="out" filter="wipe(down)">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5" grpId="1" animBg="1"/>
      <p:bldP spid="6" grpId="1" animBg="1"/>
      <p:bldP spid="7" grpId="1" animBg="1"/>
      <p:bldP spid="18" grpId="1" animBg="1"/>
      <p:bldP spid="20" grpId="1" animBg="1"/>
      <p:bldP spid="10" grpId="0" bldLvl="0" animBg="1"/>
      <p:bldP spid="8" grpId="0" bldLvl="0" animBg="1"/>
      <p:bldP spid="12" grpId="0" bldLvl="0" animBg="1"/>
      <p:bldP spid="18" grpId="2" bldLvl="0" animBg="1"/>
      <p:bldP spid="20" grpId="2" bldLvl="0" animBg="1"/>
      <p:bldP spid="6" grpId="2"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923" y="906779"/>
            <a:ext cx="11466022" cy="5631180"/>
          </a:xfrm>
          <a:prstGeom prst="rect">
            <a:avLst/>
          </a:prstGeom>
          <a:noFill/>
        </p:spPr>
        <p:txBody>
          <a:bodyPr wrap="square" rtlCol="0">
            <a:spAutoFit/>
          </a:bodyPr>
          <a:lstStyle/>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excitement about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Thanksgiving</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really building. Grandma arrived with a homemade pecan pie.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Dad</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searching for his electric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carving knife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Mama was in the kitchen humming a song. Little baby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Lonnie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bounced up and down. Dad smelled the air and sighed. My big brother, Slim, who was anything but slim, sneaked off to his room with a slice of the pecan pie. Even our dog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Fido</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wagging his tail.</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Having set a pretty table, Mama looked up, smiling. "Help me carry in the food," she said. Slim, who had come out of his room by this time, went racing into the kitchen "I'll get it! Ill get it!" The rest of us piled in behind him, everyone grabbing a dish. Then we watched Dad carry in the biggest, brownest, best-smelling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turkey</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had ever seen with Mama's hand under the plate, just in case. Together they lowered the turkey to its place at the table</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It was the tradition in our family to think of something for which we were most thankful. We all ran to the table yelling something like “I'm thankful for school being out” or “I'm thankful for pecan pie!" All eyes were on that enormous turkey as we took our seats.</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Yes, everything was perfect except for one thing. On that special day, it was Dad who sat at the head of the table and carved the turkey. It was an honor that he had eagerly expected for days. Mama always called Dad a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clumsy ox</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He frequently tripped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绊倒</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)over his own two feet, and he could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drop</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just about anything.</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automatically eased back when Dad tested the electric carving knife in the air. Dad went to work on the white meat first with surprisingly few problems. Slice after slice landed neatly on the plate with thick gravy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肉汁</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Dad leaned forward and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grabbed</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end of the left turkey leg and cut it off, placing it whole on the plate. His oily fingers shone brightly in the light of the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chandelier</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大吊灯</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),and Mama waved her napkin. "I’m all right, Mama," he said. “I'm all right."</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1: But when Dad pulled back the right turkey leg, it slipped from his oily fingers. _______________</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2: As Lonnie yelled, we found a turkey leg was missing. _____________</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p:txBody>
      </p:sp>
      <p:sp>
        <p:nvSpPr>
          <p:cNvPr id="3" name="文本框 2"/>
          <p:cNvSpPr txBox="1"/>
          <p:nvPr/>
        </p:nvSpPr>
        <p:spPr>
          <a:xfrm>
            <a:off x="1878910" y="138149"/>
            <a:ext cx="6364337" cy="584775"/>
          </a:xfrm>
          <a:prstGeom prst="rect">
            <a:avLst/>
          </a:prstGeom>
          <a:noFill/>
          <a:ln w="28575">
            <a:solidFill>
              <a:srgbClr val="FF3300"/>
            </a:solidFill>
            <a:prstDash val="sysDot"/>
          </a:ln>
        </p:spPr>
        <p:txBody>
          <a:bodyPr wrap="square" rtlCol="0">
            <a:spAutoFit/>
          </a:bodyPr>
          <a:lstStyle/>
          <a:p>
            <a:pPr algn="dist"/>
            <a:r>
              <a:rPr lang="en-US" altLang="zh-CN" sz="3200" b="1" dirty="0">
                <a:solidFill>
                  <a:schemeClr val="tx1">
                    <a:lumMod val="65000"/>
                    <a:lumOff val="35000"/>
                  </a:schemeClr>
                </a:solidFill>
                <a:latin typeface="Comic Sans MS" panose="030F0702030302020204" pitchFamily="66" charset="0"/>
                <a:ea typeface="微软雅黑" panose="020B0503020204020204" pitchFamily="34" charset="-122"/>
              </a:rPr>
              <a:t>Read for the basic information </a:t>
            </a:r>
            <a:endParaRPr lang="zh-CN" altLang="en-US" sz="32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pic>
        <p:nvPicPr>
          <p:cNvPr id="4" name="内容占位符 10" descr="图片包含 放飞&#10;&#10;已生成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461" t="-636" r="26442" b="33184"/>
          <a:stretch>
            <a:fillRect/>
          </a:stretch>
        </p:blipFill>
        <p:spPr>
          <a:xfrm>
            <a:off x="358588" y="0"/>
            <a:ext cx="1416423" cy="818543"/>
          </a:xfrm>
          <a:prstGeom prst="rect">
            <a:avLst/>
          </a:prstGeom>
        </p:spPr>
      </p:pic>
      <p:pic>
        <p:nvPicPr>
          <p:cNvPr id="5" name="图片 4"/>
          <p:cNvPicPr>
            <a:picLocks noChangeAspect="1"/>
          </p:cNvPicPr>
          <p:nvPr/>
        </p:nvPicPr>
        <p:blipFill rotWithShape="1">
          <a:blip r:embed="rId2" cstate="print"/>
          <a:srcRect/>
          <a:stretch>
            <a:fillRect/>
          </a:stretch>
        </p:blipFill>
        <p:spPr>
          <a:xfrm rot="16200000">
            <a:off x="10715745" y="5578868"/>
            <a:ext cx="1423960" cy="1528550"/>
          </a:xfrm>
          <a:prstGeom prst="rect">
            <a:avLst/>
          </a:prstGeom>
        </p:spPr>
      </p:pic>
      <p:sp>
        <p:nvSpPr>
          <p:cNvPr id="6" name="文本框 5"/>
          <p:cNvSpPr txBox="1"/>
          <p:nvPr/>
        </p:nvSpPr>
        <p:spPr>
          <a:xfrm>
            <a:off x="1100197" y="94129"/>
            <a:ext cx="876520" cy="461665"/>
          </a:xfrm>
          <a:prstGeom prst="rect">
            <a:avLst/>
          </a:prstGeom>
          <a:noFill/>
        </p:spPr>
        <p:txBody>
          <a:bodyPr wrap="square" rtlCol="0">
            <a:spAutoFit/>
          </a:bodyPr>
          <a:lstStyle/>
          <a:p>
            <a:r>
              <a:rPr lang="en-US" altLang="zh-CN" sz="2400" dirty="0">
                <a:solidFill>
                  <a:srgbClr val="080808"/>
                </a:solidFill>
                <a:latin typeface="Comic Sans MS" panose="030F0702030302020204" pitchFamily="66" charset="0"/>
                <a:ea typeface="华文行楷" panose="02010800040101010101" pitchFamily="2" charset="-122"/>
              </a:rPr>
              <a:t>02</a:t>
            </a:r>
            <a:endParaRPr lang="zh-CN" altLang="en-US" sz="2400" dirty="0">
              <a:solidFill>
                <a:srgbClr val="080808"/>
              </a:solidFill>
              <a:latin typeface="Comic Sans MS" panose="030F0702030302020204" pitchFamily="66" charset="0"/>
              <a:ea typeface="华文行楷" panose="0201080004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6947" y="677725"/>
            <a:ext cx="11825028" cy="5844540"/>
          </a:xfrm>
          <a:prstGeom prst="rect">
            <a:avLst/>
          </a:prstGeom>
          <a:noFill/>
        </p:spPr>
        <p:txBody>
          <a:bodyPr wrap="square" rtlCol="0">
            <a:noAutofit/>
          </a:bodyPr>
          <a:lstStyle/>
          <a:p>
            <a:r>
              <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rPr>
              <a:t>Paragraph 2: As Lonnie yelled, we found a turkey leg was missing.</a:t>
            </a:r>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p:txBody>
      </p:sp>
      <p:pic>
        <p:nvPicPr>
          <p:cNvPr id="9" name="图片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81814" y="5259349"/>
            <a:ext cx="1310186" cy="13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内容占位符 10" descr="图片包含 放飞&#10;&#10;已生成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461" t="-636" r="26442" b="33184"/>
          <a:stretch>
            <a:fillRect/>
          </a:stretch>
        </p:blipFill>
        <p:spPr>
          <a:xfrm>
            <a:off x="204717" y="-136478"/>
            <a:ext cx="1416423" cy="818543"/>
          </a:xfrm>
          <a:prstGeom prst="rect">
            <a:avLst/>
          </a:prstGeom>
        </p:spPr>
      </p:pic>
      <p:sp>
        <p:nvSpPr>
          <p:cNvPr id="14" name="圆角矩形 4"/>
          <p:cNvSpPr/>
          <p:nvPr/>
        </p:nvSpPr>
        <p:spPr>
          <a:xfrm>
            <a:off x="6889288" y="764773"/>
            <a:ext cx="4166639" cy="424353"/>
          </a:xfrm>
          <a:prstGeom prst="roundRect">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4427" y="275739"/>
            <a:ext cx="876520" cy="460375"/>
          </a:xfrm>
          <a:prstGeom prst="rect">
            <a:avLst/>
          </a:prstGeom>
          <a:noFill/>
        </p:spPr>
        <p:txBody>
          <a:bodyPr wrap="square" rtlCol="0">
            <a:spAutoFit/>
          </a:bodyPr>
          <a:p>
            <a:r>
              <a:rPr lang="en-US" altLang="zh-CN" sz="2400" dirty="0">
                <a:solidFill>
                  <a:srgbClr val="080808"/>
                </a:solidFill>
                <a:latin typeface="Comic Sans MS" panose="030F0702030302020204" pitchFamily="66" charset="0"/>
                <a:ea typeface="华文行楷" panose="02010800040101010101" pitchFamily="2" charset="-122"/>
              </a:rPr>
              <a:t>07</a:t>
            </a:r>
            <a:endParaRPr lang="zh-CN" altLang="en-US" sz="2400" dirty="0">
              <a:solidFill>
                <a:srgbClr val="080808"/>
              </a:solidFill>
              <a:latin typeface="Comic Sans MS" panose="030F0702030302020204" pitchFamily="66" charset="0"/>
              <a:ea typeface="华文行楷" panose="02010800040101010101" pitchFamily="2" charset="-122"/>
            </a:endParaRPr>
          </a:p>
        </p:txBody>
      </p:sp>
      <p:sp>
        <p:nvSpPr>
          <p:cNvPr id="15" name="流程图: 可选过程 14"/>
          <p:cNvSpPr/>
          <p:nvPr/>
        </p:nvSpPr>
        <p:spPr>
          <a:xfrm>
            <a:off x="254635" y="1238250"/>
            <a:ext cx="11309350" cy="561340"/>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We searched for the turkey leg.</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7" name="流程图: 可选过程 16"/>
          <p:cNvSpPr/>
          <p:nvPr/>
        </p:nvSpPr>
        <p:spPr>
          <a:xfrm>
            <a:off x="254635" y="2520315"/>
            <a:ext cx="11268075" cy="715010"/>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It might be eaten by Fido, but Lonnie still yelled “Turkey leg“</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0" name="文本框 9"/>
          <p:cNvSpPr txBox="1"/>
          <p:nvPr/>
        </p:nvSpPr>
        <p:spPr>
          <a:xfrm>
            <a:off x="1600200" y="136077"/>
            <a:ext cx="8674331" cy="523220"/>
          </a:xfrm>
          <a:prstGeom prst="rect">
            <a:avLst/>
          </a:prstGeom>
          <a:noFill/>
          <a:ln w="28575">
            <a:solidFill>
              <a:srgbClr val="FF3300"/>
            </a:solidFill>
            <a:prstDash val="sysDot"/>
          </a:ln>
        </p:spPr>
        <p:txBody>
          <a:bodyPr wrap="square" rtlCol="0">
            <a:spAutoFit/>
          </a:bodyPr>
          <a:p>
            <a:pPr algn="dist"/>
            <a:r>
              <a:rPr lang="en-US" altLang="zh-CN" sz="2800" b="1" dirty="0">
                <a:solidFill>
                  <a:schemeClr val="tx1">
                    <a:lumMod val="65000"/>
                    <a:lumOff val="35000"/>
                  </a:schemeClr>
                </a:solidFill>
                <a:latin typeface="Comic Sans MS" panose="030F0702030302020204" pitchFamily="66" charset="0"/>
                <a:ea typeface="微软雅黑" panose="020B0503020204020204" pitchFamily="34" charset="-122"/>
              </a:rPr>
              <a:t>Add detailed description to make the story vivid</a:t>
            </a:r>
            <a:endParaRPr lang="en-US" altLang="zh-CN" sz="28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sp>
        <p:nvSpPr>
          <p:cNvPr id="3" name="流程图: 可选过程 2"/>
          <p:cNvSpPr/>
          <p:nvPr/>
        </p:nvSpPr>
        <p:spPr>
          <a:xfrm>
            <a:off x="201295" y="1875790"/>
            <a:ext cx="11789410" cy="55880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We searched around the room, under the table, </a:t>
            </a:r>
            <a:r>
              <a:rPr lang="en-US" altLang="zh-CN" sz="2800"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but in vain. </a:t>
            </a:r>
            <a:endParaRPr lang="en-US" altLang="zh-CN" sz="2800"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6" name="流程图: 可选过程 5"/>
          <p:cNvSpPr/>
          <p:nvPr/>
        </p:nvSpPr>
        <p:spPr>
          <a:xfrm>
            <a:off x="236855" y="3320415"/>
            <a:ext cx="11789410" cy="55880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We looked at Fido, </a:t>
            </a:r>
            <a:r>
              <a:rPr lang="en-US" altLang="zh-CN" sz="2800"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who was standing at the gate</a:t>
            </a: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 </a:t>
            </a:r>
            <a:r>
              <a:rPr lang="en-US" altLang="zh-CN" sz="2800"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licking his lips</a:t>
            </a: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a:t>
            </a:r>
            <a:r>
              <a:rPr lang="en-US" altLang="zh-CN" sz="2800"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 </a:t>
            </a:r>
            <a:endParaRPr lang="en-US" altLang="zh-CN" sz="2800"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7" name="流程图: 可选过程 6"/>
          <p:cNvSpPr/>
          <p:nvPr/>
        </p:nvSpPr>
        <p:spPr>
          <a:xfrm>
            <a:off x="204470" y="3997960"/>
            <a:ext cx="11328400" cy="1029970"/>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1). We followed the direction in which Lonnie was looking.</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2). A brown drop of the turkey gravy landed on the table.</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3" name="流程图: 可选过程 12"/>
          <p:cNvSpPr/>
          <p:nvPr/>
        </p:nvSpPr>
        <p:spPr>
          <a:xfrm>
            <a:off x="236855" y="5151755"/>
            <a:ext cx="10850880" cy="137033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Surprisingly,</a:t>
            </a: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 little Lonnie still yelled and kicked in his seat, </a:t>
            </a:r>
            <a:r>
              <a:rPr lang="en-US" altLang="zh-CN" sz="2800" b="1" dirty="0">
                <a:solidFill>
                  <a:srgbClr val="FF0000"/>
                </a:solidFill>
                <a:latin typeface="Comic Sans MS" panose="030F0702030302020204" pitchFamily="66" charset="0"/>
                <a:ea typeface="宋体" panose="02010600030101010101" pitchFamily="2" charset="-122"/>
                <a:cs typeface="Times New Roman" panose="02020603050405020304" charset="0"/>
                <a:sym typeface="+mn-ea"/>
              </a:rPr>
              <a:t>with his eyes staring at something upward.</a:t>
            </a: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 We followed his eyes</a:t>
            </a: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a:t>
            </a: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 direction.</a:t>
            </a:r>
            <a:endParaRPr lang="en-US" altLang="zh-CN" sz="2800"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2" nodeType="clickEffect">
                                  <p:stCondLst>
                                    <p:cond delay="0"/>
                                  </p:stCondLst>
                                  <p:childTnLst>
                                    <p:animEffect transition="out" filter="wipe(down)">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22" presetClass="exit" presetSubtype="4" fill="hold" grpId="2" nodeType="withEffect">
                                  <p:stCondLst>
                                    <p:cond delay="0"/>
                                  </p:stCondLst>
                                  <p:childTnLst>
                                    <p:animEffect transition="out" filter="wipe(down)">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22" presetClass="exit" presetSubtype="4" fill="hold" grpId="0" nodeType="withEffect">
                                  <p:stCondLst>
                                    <p:cond delay="0"/>
                                  </p:stCondLst>
                                  <p:childTnLst>
                                    <p:animEffect transition="out" filter="wipe(down)">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P spid="17" grpId="1" animBg="1"/>
      <p:bldP spid="14" grpId="1" animBg="1"/>
      <p:bldP spid="3" grpId="0" bldLvl="0" animBg="1"/>
      <p:bldP spid="6" grpId="0" bldLvl="0" animBg="1"/>
      <p:bldP spid="15" grpId="2" bldLvl="0" animBg="1"/>
      <p:bldP spid="17" grpId="2" bldLvl="0" animBg="1"/>
      <p:bldP spid="7" grpId="0" bldLvl="0" animBg="1"/>
      <p:bldP spid="1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6947" y="677725"/>
            <a:ext cx="11825028" cy="5844540"/>
          </a:xfrm>
          <a:prstGeom prst="rect">
            <a:avLst/>
          </a:prstGeom>
          <a:noFill/>
        </p:spPr>
        <p:txBody>
          <a:bodyPr wrap="square" rtlCol="0">
            <a:noAutofit/>
          </a:bodyPr>
          <a:lstStyle/>
          <a:p>
            <a:r>
              <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rPr>
              <a:t>Paragraph 2: As Lonnie yelled, we found a turkey leg was missing.</a:t>
            </a:r>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p:txBody>
      </p:sp>
      <p:pic>
        <p:nvPicPr>
          <p:cNvPr id="9" name="图片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81814" y="5259349"/>
            <a:ext cx="1310186" cy="13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内容占位符 10" descr="图片包含 放飞&#10;&#10;已生成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461" t="-636" r="26442" b="33184"/>
          <a:stretch>
            <a:fillRect/>
          </a:stretch>
        </p:blipFill>
        <p:spPr>
          <a:xfrm>
            <a:off x="204717" y="-136478"/>
            <a:ext cx="1416423" cy="818543"/>
          </a:xfrm>
          <a:prstGeom prst="rect">
            <a:avLst/>
          </a:prstGeom>
        </p:spPr>
      </p:pic>
      <p:sp>
        <p:nvSpPr>
          <p:cNvPr id="14" name="圆角矩形 4"/>
          <p:cNvSpPr/>
          <p:nvPr/>
        </p:nvSpPr>
        <p:spPr>
          <a:xfrm>
            <a:off x="6889288" y="764773"/>
            <a:ext cx="4166639" cy="424353"/>
          </a:xfrm>
          <a:prstGeom prst="roundRect">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4427" y="275739"/>
            <a:ext cx="876520" cy="460375"/>
          </a:xfrm>
          <a:prstGeom prst="rect">
            <a:avLst/>
          </a:prstGeom>
          <a:noFill/>
        </p:spPr>
        <p:txBody>
          <a:bodyPr wrap="square" rtlCol="0">
            <a:spAutoFit/>
          </a:bodyPr>
          <a:p>
            <a:r>
              <a:rPr lang="en-US" altLang="zh-CN" sz="2400" dirty="0">
                <a:solidFill>
                  <a:srgbClr val="080808"/>
                </a:solidFill>
                <a:latin typeface="Comic Sans MS" panose="030F0702030302020204" pitchFamily="66" charset="0"/>
                <a:ea typeface="华文行楷" panose="02010800040101010101" pitchFamily="2" charset="-122"/>
              </a:rPr>
              <a:t>07</a:t>
            </a:r>
            <a:endParaRPr lang="zh-CN" altLang="en-US" sz="2400" dirty="0">
              <a:solidFill>
                <a:srgbClr val="080808"/>
              </a:solidFill>
              <a:latin typeface="Comic Sans MS" panose="030F0702030302020204" pitchFamily="66" charset="0"/>
              <a:ea typeface="华文行楷" panose="02010800040101010101" pitchFamily="2" charset="-122"/>
            </a:endParaRPr>
          </a:p>
        </p:txBody>
      </p:sp>
      <p:sp>
        <p:nvSpPr>
          <p:cNvPr id="5" name="流程图: 可选过程 4"/>
          <p:cNvSpPr/>
          <p:nvPr/>
        </p:nvSpPr>
        <p:spPr>
          <a:xfrm>
            <a:off x="204470" y="1376680"/>
            <a:ext cx="11234420" cy="561340"/>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The right turkey leg was lying on the top of chandelier.</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8" name="流程图: 可选过程 7"/>
          <p:cNvSpPr/>
          <p:nvPr/>
        </p:nvSpPr>
        <p:spPr>
          <a:xfrm>
            <a:off x="204470" y="3014345"/>
            <a:ext cx="11173460" cy="561340"/>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We all laughed.</a:t>
            </a:r>
            <a:endPar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10" name="文本框 9"/>
          <p:cNvSpPr txBox="1"/>
          <p:nvPr/>
        </p:nvSpPr>
        <p:spPr>
          <a:xfrm>
            <a:off x="1600200" y="136077"/>
            <a:ext cx="8674331" cy="523220"/>
          </a:xfrm>
          <a:prstGeom prst="rect">
            <a:avLst/>
          </a:prstGeom>
          <a:noFill/>
          <a:ln w="28575">
            <a:solidFill>
              <a:srgbClr val="FF3300"/>
            </a:solidFill>
            <a:prstDash val="sysDot"/>
          </a:ln>
        </p:spPr>
        <p:txBody>
          <a:bodyPr wrap="square" rtlCol="0">
            <a:spAutoFit/>
          </a:bodyPr>
          <a:p>
            <a:pPr algn="dist"/>
            <a:r>
              <a:rPr lang="en-US" altLang="zh-CN" sz="2800" b="1" dirty="0">
                <a:solidFill>
                  <a:schemeClr val="tx1">
                    <a:lumMod val="65000"/>
                    <a:lumOff val="35000"/>
                  </a:schemeClr>
                </a:solidFill>
                <a:latin typeface="Comic Sans MS" panose="030F0702030302020204" pitchFamily="66" charset="0"/>
                <a:ea typeface="微软雅黑" panose="020B0503020204020204" pitchFamily="34" charset="-122"/>
              </a:rPr>
              <a:t>Add detailed description to make the story vivid</a:t>
            </a:r>
            <a:endParaRPr lang="en-US" altLang="zh-CN" sz="28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sp>
        <p:nvSpPr>
          <p:cNvPr id="6" name="流程图: 可选过程 5"/>
          <p:cNvSpPr/>
          <p:nvPr/>
        </p:nvSpPr>
        <p:spPr>
          <a:xfrm>
            <a:off x="204470" y="2113280"/>
            <a:ext cx="11631295" cy="61976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US" altLang="zh-CN" sz="2800"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There,</a:t>
            </a: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 </a:t>
            </a:r>
            <a:r>
              <a:rPr lang="en-US" altLang="zh-CN" sz="2800"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lying on the top of chandelier</a:t>
            </a:r>
            <a:r>
              <a:rPr lang="en-US" altLang="zh-CN" sz="2800" b="1" dirty="0">
                <a:solidFill>
                  <a:schemeClr val="tx1"/>
                </a:solidFill>
                <a:latin typeface="Comic Sans MS" panose="030F0702030302020204" pitchFamily="66" charset="0"/>
                <a:ea typeface="宋体" panose="02010600030101010101" pitchFamily="2" charset="-122"/>
                <a:cs typeface="Times New Roman" panose="02020603050405020304" charset="0"/>
                <a:sym typeface="+mn-ea"/>
              </a:rPr>
              <a:t> was the missing turkey leg.</a:t>
            </a:r>
            <a:endParaRPr lang="en-US" altLang="zh-CN" sz="2800"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endParaRPr>
          </a:p>
        </p:txBody>
      </p:sp>
      <p:sp>
        <p:nvSpPr>
          <p:cNvPr id="7" name="流程图: 可选过程 6"/>
          <p:cNvSpPr/>
          <p:nvPr/>
        </p:nvSpPr>
        <p:spPr>
          <a:xfrm>
            <a:off x="121285" y="3908425"/>
            <a:ext cx="11797665" cy="1280795"/>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defTabSz="1219200" fontAlgn="base">
              <a:spcBef>
                <a:spcPct val="0"/>
              </a:spcBef>
              <a:spcAft>
                <a:spcPct val="0"/>
              </a:spcAft>
            </a:pPr>
            <a:r>
              <a:rPr lang="en-US" sz="2800" b="1" dirty="0">
                <a:solidFill>
                  <a:srgbClr val="000000"/>
                </a:solidFill>
                <a:uFillTx/>
                <a:latin typeface="Comic Sans MS" panose="030F0702030302020204" pitchFamily="66" charset="0"/>
                <a:ea typeface="微软雅黑" panose="020B0503020204020204" pitchFamily="34" charset="-122"/>
                <a:sym typeface="+mn-ea"/>
              </a:rPr>
              <a:t>We all jumped to our feet, </a:t>
            </a:r>
            <a:r>
              <a:rPr lang="en-US" sz="2800" b="1" dirty="0">
                <a:solidFill>
                  <a:srgbClr val="006600"/>
                </a:solidFill>
                <a:uFillTx/>
                <a:latin typeface="Comic Sans MS" panose="030F0702030302020204" pitchFamily="66" charset="0"/>
                <a:ea typeface="微软雅黑" panose="020B0503020204020204" pitchFamily="34" charset="-122"/>
                <a:sym typeface="+mn-ea"/>
              </a:rPr>
              <a:t>dancing and screaming with joy</a:t>
            </a:r>
            <a:r>
              <a:rPr lang="en-US" sz="2800" b="1" dirty="0">
                <a:solidFill>
                  <a:srgbClr val="000000"/>
                </a:solidFill>
                <a:uFillTx/>
                <a:latin typeface="Comic Sans MS" panose="030F0702030302020204" pitchFamily="66" charset="0"/>
                <a:ea typeface="微软雅黑" panose="020B0503020204020204" pitchFamily="34" charset="-122"/>
                <a:sym typeface="+mn-ea"/>
              </a:rPr>
              <a:t>. The room echoed with our happy laughter and our gratitude for the returning turkey leg.</a:t>
            </a:r>
            <a:endParaRPr lang="en-US" altLang="zh-CN" sz="2800" b="1" dirty="0">
              <a:solidFill>
                <a:srgbClr val="000000"/>
              </a:solidFill>
              <a:latin typeface="Comic Sans MS" panose="030F0702030302020204" pitchFamily="66" charset="0"/>
              <a:ea typeface="微软雅黑" panose="020B0503020204020204" pitchFamily="34" charset="-122"/>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2" nodeType="clickEffect">
                                  <p:stCondLst>
                                    <p:cond delay="0"/>
                                  </p:stCondLst>
                                  <p:childTnLst>
                                    <p:animEffect transition="out" filter="wipe(down)">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22" presetClass="exit" presetSubtype="4" fill="hold" grpId="2" nodeType="withEffect">
                                  <p:stCondLst>
                                    <p:cond delay="0"/>
                                  </p:stCondLst>
                                  <p:childTnLst>
                                    <p:animEffect transition="out" filter="wipe(down)">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8" grpId="1" animBg="1"/>
      <p:bldP spid="14" grpId="1" animBg="1"/>
      <p:bldP spid="6" grpId="0" bldLvl="0" animBg="1"/>
      <p:bldP spid="7" grpId="0" bldLvl="0" animBg="1"/>
      <p:bldP spid="5" grpId="2" bldLvl="0" animBg="1"/>
      <p:bldP spid="8" grpId="2"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845" y="15875"/>
            <a:ext cx="12114530" cy="7239635"/>
          </a:xfrm>
        </p:spPr>
        <p:txBody>
          <a:bodyPr>
            <a:normAutofit fontScale="57500"/>
          </a:bodyPr>
          <a:lstStyle/>
          <a:p>
            <a:pPr marL="0" lvl="0" indent="0" algn="just">
              <a:lnSpc>
                <a:spcPct val="120000"/>
              </a:lnSpc>
              <a:spcBef>
                <a:spcPts val="0"/>
              </a:spcBef>
              <a:buNone/>
            </a:pPr>
            <a:r>
              <a:rPr lang="en-US" sz="3400" i="1" kern="100" dirty="0">
                <a:latin typeface="Times New Roman" panose="02020603050405020304" charset="0"/>
                <a:ea typeface="宋体" panose="02010600030101010101" pitchFamily="2" charset="-122"/>
                <a:cs typeface="Times New Roman" panose="02020603050405020304" charset="0"/>
                <a:sym typeface="+mn-ea"/>
              </a:rPr>
              <a:t>           </a:t>
            </a:r>
            <a:r>
              <a:rPr lang="en-US" sz="3400" b="1" i="1" kern="100" dirty="0">
                <a:latin typeface="Times New Roman" panose="02020603050405020304" charset="0"/>
                <a:ea typeface="宋体" panose="02010600030101010101" pitchFamily="2" charset="-122"/>
                <a:cs typeface="Times New Roman" panose="02020603050405020304" charset="0"/>
                <a:sym typeface="+mn-ea"/>
              </a:rPr>
              <a:t>Para.1  But when Dad pulled back the right turkey leg, it slipped from his oily fingers.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It sprank back,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splashing gravy in his direction.</a:t>
            </a:r>
            <a:r>
              <a:rPr lang="en-US" altLang="zh-CN" sz="4175"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As Dad jumped backward to avoid it</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he was tripped and lost his balance.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So nervous was he </a:t>
            </a:r>
            <a:r>
              <a:rPr lang="en-US" altLang="zh-CN" sz="4175"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rPr>
              <a:t>that he dropped the electric carving knife.</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Accidently</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his waving hand swept the turkey into the air. </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Fortunately,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he regained his footing just in time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to grab the falling turkey.</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Mama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quickly </a:t>
            </a:r>
            <a:r>
              <a:rPr lang="en-US" altLang="zh-CN" sz="4175"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rPr>
              <a:t>unplugged the carving knife and placed it on the table.</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“Turkey leg! Turkey leg!” screamed Lonnie,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bouncing and kicking in his seat.</a:t>
            </a:r>
            <a:endPar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endParaRPr>
          </a:p>
          <a:p>
            <a:pPr lvl="0" indent="0" algn="just">
              <a:lnSpc>
                <a:spcPct val="120000"/>
              </a:lnSpc>
              <a:buNone/>
            </a:pPr>
            <a:r>
              <a:rPr lang="en-US" altLang="zh-CN" sz="3500" i="1" kern="100" dirty="0">
                <a:latin typeface="Times New Roman" panose="02020603050405020304" charset="0"/>
                <a:ea typeface="宋体" panose="02010600030101010101" pitchFamily="2" charset="-122"/>
                <a:cs typeface="Times New Roman" panose="02020603050405020304" charset="0"/>
              </a:rPr>
              <a:t>    </a:t>
            </a:r>
            <a:r>
              <a:rPr lang="en-US" altLang="zh-CN" sz="3500" b="1" i="1" kern="100" dirty="0">
                <a:latin typeface="Times New Roman" panose="02020603050405020304" charset="0"/>
                <a:ea typeface="宋体" panose="02010600030101010101" pitchFamily="2" charset="-122"/>
                <a:cs typeface="Times New Roman" panose="02020603050405020304" charset="0"/>
              </a:rPr>
              <a:t>Paragraph 2: As Lonnie yelled, we found a turkey leg was missing.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We searched around the room, under the table, </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but in vain.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We looked at Fido, </a:t>
            </a:r>
            <a:r>
              <a:rPr lang="en-US" altLang="zh-CN" sz="4175"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who was standing at the gate</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licking his lips</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Surprisingly,</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little Lonnie still yelled and kicked in his seat, </a:t>
            </a:r>
            <a:r>
              <a:rPr lang="en-US" altLang="zh-CN" sz="4175" b="1" dirty="0">
                <a:solidFill>
                  <a:srgbClr val="FF0000"/>
                </a:solidFill>
                <a:latin typeface="Comic Sans MS" panose="030F0702030302020204" pitchFamily="66" charset="0"/>
                <a:ea typeface="宋体" panose="02010600030101010101" pitchFamily="2" charset="-122"/>
                <a:cs typeface="Times New Roman" panose="02020603050405020304" charset="0"/>
                <a:sym typeface="+mn-ea"/>
              </a:rPr>
              <a:t>with his eyes staring at something upward.</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We followed his eyes' direction.</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There,</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a:t>
            </a:r>
            <a:r>
              <a:rPr lang="en-US" altLang="zh-CN" sz="4175"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lying on the top of chandelier</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was the missing turkey leg.</a:t>
            </a:r>
            <a:r>
              <a:rPr lang="en-US" sz="4175" b="1" dirty="0">
                <a:solidFill>
                  <a:srgbClr val="000000"/>
                </a:solidFill>
                <a:uFillTx/>
                <a:latin typeface="Comic Sans MS" panose="030F0702030302020204" pitchFamily="66" charset="0"/>
                <a:ea typeface="微软雅黑" panose="020B0503020204020204" pitchFamily="34" charset="-122"/>
                <a:sym typeface="+mn-ea"/>
              </a:rPr>
              <a:t>We all jumped to our feet, </a:t>
            </a:r>
            <a:r>
              <a:rPr lang="en-US" sz="4175" b="1" dirty="0">
                <a:solidFill>
                  <a:srgbClr val="006600"/>
                </a:solidFill>
                <a:uFillTx/>
                <a:latin typeface="Comic Sans MS" panose="030F0702030302020204" pitchFamily="66" charset="0"/>
                <a:ea typeface="微软雅黑" panose="020B0503020204020204" pitchFamily="34" charset="-122"/>
                <a:sym typeface="+mn-ea"/>
              </a:rPr>
              <a:t>dancing and screaming with joy</a:t>
            </a:r>
            <a:r>
              <a:rPr lang="en-US" sz="4175" b="1" dirty="0">
                <a:solidFill>
                  <a:srgbClr val="000000"/>
                </a:solidFill>
                <a:uFillTx/>
                <a:latin typeface="Comic Sans MS" panose="030F0702030302020204" pitchFamily="66" charset="0"/>
                <a:ea typeface="微软雅黑" panose="020B0503020204020204" pitchFamily="34" charset="-122"/>
                <a:sym typeface="+mn-ea"/>
              </a:rPr>
              <a:t>. The room echoed with our happy laughter and our gratitude for the returning turkey leg.</a:t>
            </a:r>
            <a:endParaRPr lang="zh-CN" altLang="en-US" kern="100" dirty="0">
              <a:latin typeface="Times New Roman" panose="02020603050405020304" charset="0"/>
              <a:ea typeface="宋体" panose="02010600030101010101" pitchFamily="2" charset="-122"/>
              <a:cs typeface="Times New Roman" panose="02020603050405020304" charset="0"/>
              <a:sym typeface="+mn-ea"/>
            </a:endParaRPr>
          </a:p>
          <a:p>
            <a:endParaRPr lang="en-US" altLang="zh-CN" kern="100" dirty="0">
              <a:latin typeface="Times New Roman" panose="02020603050405020304" charset="0"/>
              <a:ea typeface="宋体" panose="02010600030101010101" pitchFamily="2" charset="-122"/>
              <a:cs typeface="Times New Roman" panose="02020603050405020304" charset="0"/>
              <a:sym typeface="+mn-ea"/>
            </a:endParaRPr>
          </a:p>
          <a:p>
            <a:endParaRPr lang="zh-CN" altLang="en-US" kern="100" dirty="0">
              <a:latin typeface="Times New Roman" panose="02020603050405020304" charset="0"/>
              <a:ea typeface="宋体" panose="02010600030101010101" pitchFamily="2" charset="-122"/>
              <a:cs typeface="Times New Roman" panose="02020603050405020304" charset="0"/>
              <a:sym typeface="+mn-ea"/>
            </a:endParaRPr>
          </a:p>
          <a:p>
            <a:endParaRPr kern="100" dirty="0">
              <a:latin typeface="Times New Roman" panose="02020603050405020304" charset="0"/>
              <a:ea typeface="宋体" panose="02010600030101010101" pitchFamily="2" charset="-122"/>
              <a:cs typeface="Times New Roman" panose="02020603050405020304" charset="0"/>
              <a:sym typeface="+mn-ea"/>
            </a:endParaRPr>
          </a:p>
          <a:p>
            <a:endParaRPr lang="zh-CN" altLang="en-US" dirty="0"/>
          </a:p>
        </p:txBody>
      </p:sp>
      <p:sp>
        <p:nvSpPr>
          <p:cNvPr id="5" name="椭圆形标注 4"/>
          <p:cNvSpPr/>
          <p:nvPr/>
        </p:nvSpPr>
        <p:spPr>
          <a:xfrm>
            <a:off x="6883302" y="2336573"/>
            <a:ext cx="3481705" cy="592455"/>
          </a:xfrm>
          <a:prstGeom prst="wedgeEllipseCallou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楷体" panose="02010609060101010101" charset="-122"/>
                <a:ea typeface="楷体" panose="02010609060101010101" charset="-122"/>
              </a:rPr>
              <a:t>照应续写所给首句（</a:t>
            </a:r>
            <a:r>
              <a:rPr lang="en-US" altLang="zh-CN" sz="2000" b="1" dirty="0">
                <a:solidFill>
                  <a:schemeClr val="bg1"/>
                </a:solidFill>
                <a:latin typeface="楷体" panose="02010609060101010101" charset="-122"/>
                <a:ea typeface="楷体" panose="02010609060101010101" charset="-122"/>
              </a:rPr>
              <a:t>Para.2)</a:t>
            </a:r>
            <a:endParaRPr lang="en-US" altLang="zh-CN" sz="2000" b="1" dirty="0">
              <a:solidFill>
                <a:schemeClr val="bg1"/>
              </a:solidFill>
              <a:latin typeface="楷体" panose="02010609060101010101" charset="-122"/>
              <a:ea typeface="楷体" panose="02010609060101010101" charset="-122"/>
            </a:endParaRPr>
          </a:p>
        </p:txBody>
      </p:sp>
      <p:sp>
        <p:nvSpPr>
          <p:cNvPr id="6" name="椭圆形标注 13"/>
          <p:cNvSpPr/>
          <p:nvPr/>
        </p:nvSpPr>
        <p:spPr>
          <a:xfrm>
            <a:off x="8134985" y="3742690"/>
            <a:ext cx="3733165" cy="592455"/>
          </a:xfrm>
          <a:prstGeom prst="wedgeEllipseCallou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楷体" panose="02010609060101010101" charset="-122"/>
                <a:ea typeface="楷体" panose="02010609060101010101" charset="-122"/>
              </a:rPr>
              <a:t>照应原文细节描写</a:t>
            </a:r>
            <a:endParaRPr lang="zh-CN" altLang="en-US" sz="2400" b="1" dirty="0">
              <a:solidFill>
                <a:schemeClr val="bg1"/>
              </a:solidFill>
              <a:latin typeface="楷体" panose="02010609060101010101" charset="-122"/>
              <a:ea typeface="楷体" panose="02010609060101010101" charset="-122"/>
            </a:endParaRPr>
          </a:p>
        </p:txBody>
      </p:sp>
      <p:grpSp>
        <p:nvGrpSpPr>
          <p:cNvPr id="7" name="组合 6"/>
          <p:cNvGrpSpPr/>
          <p:nvPr/>
        </p:nvGrpSpPr>
        <p:grpSpPr>
          <a:xfrm rot="10800000">
            <a:off x="2600325" y="5528945"/>
            <a:ext cx="4652010" cy="885190"/>
            <a:chOff x="6329" y="9552"/>
            <a:chExt cx="4883" cy="1038"/>
          </a:xfrm>
          <a:solidFill>
            <a:srgbClr val="FF3300"/>
          </a:solidFill>
        </p:grpSpPr>
        <p:sp>
          <p:nvSpPr>
            <p:cNvPr id="8" name="椭圆形标注 32"/>
            <p:cNvSpPr/>
            <p:nvPr/>
          </p:nvSpPr>
          <p:spPr>
            <a:xfrm rot="11100000">
              <a:off x="6347" y="9552"/>
              <a:ext cx="4865" cy="1038"/>
            </a:xfrm>
            <a:prstGeom prst="wedgeEllipseCallout">
              <a:avLst>
                <a:gd name="adj1" fmla="val -20729"/>
                <a:gd name="adj2" fmla="val 67075"/>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楷体" panose="02010609060101010101" charset="-122"/>
                <a:ea typeface="楷体" panose="02010609060101010101" charset="-122"/>
              </a:endParaRPr>
            </a:p>
          </p:txBody>
        </p:sp>
        <p:sp>
          <p:nvSpPr>
            <p:cNvPr id="9" name="文本框 8"/>
            <p:cNvSpPr txBox="1"/>
            <p:nvPr/>
          </p:nvSpPr>
          <p:spPr>
            <a:xfrm rot="11069058">
              <a:off x="6329" y="9741"/>
              <a:ext cx="4384" cy="540"/>
            </a:xfrm>
            <a:prstGeom prst="rect">
              <a:avLst/>
            </a:prstGeom>
            <a:noFill/>
          </p:spPr>
          <p:txBody>
            <a:bodyPr wrap="square" rtlCol="0">
              <a:spAutoFit/>
            </a:bodyPr>
            <a:lstStyle/>
            <a:p>
              <a:r>
                <a:rPr lang="zh-CN" altLang="en-US" sz="2400" b="1" dirty="0">
                  <a:solidFill>
                    <a:schemeClr val="bg1"/>
                  </a:solidFill>
                  <a:latin typeface="楷体" panose="02010609060101010101" charset="-122"/>
                  <a:ea typeface="楷体" panose="02010609060101010101" charset="-122"/>
                </a:rPr>
                <a:t>照应原文圣诞节</a:t>
              </a:r>
              <a:r>
                <a:rPr lang="zh-CN" altLang="en-US" sz="2400" b="1" dirty="0">
                  <a:solidFill>
                    <a:schemeClr val="bg1"/>
                  </a:solidFill>
                  <a:latin typeface="楷体" panose="02010609060101010101" charset="-122"/>
                  <a:ea typeface="楷体" panose="02010609060101010101" charset="-122"/>
                </a:rPr>
                <a:t>氛围和主题</a:t>
              </a:r>
              <a:endParaRPr lang="zh-CN" altLang="en-US" sz="2400" b="1" dirty="0">
                <a:solidFill>
                  <a:schemeClr val="bg1"/>
                </a:solidFill>
                <a:latin typeface="楷体" panose="02010609060101010101" charset="-122"/>
                <a:ea typeface="楷体" panose="02010609060101010101" charset="-122"/>
              </a:endParaRPr>
            </a:p>
          </p:txBody>
        </p:sp>
      </p:grpSp>
      <p:sp>
        <p:nvSpPr>
          <p:cNvPr id="2" name="椭圆形标注 13"/>
          <p:cNvSpPr/>
          <p:nvPr/>
        </p:nvSpPr>
        <p:spPr>
          <a:xfrm>
            <a:off x="4508470" y="1841674"/>
            <a:ext cx="3481705" cy="592455"/>
          </a:xfrm>
          <a:prstGeom prst="wedgeEllipse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solidFill>
                  <a:schemeClr val="bg1"/>
                </a:solidFill>
                <a:latin typeface="楷体" panose="02010609060101010101" charset="-122"/>
                <a:ea typeface="楷体" panose="02010609060101010101" charset="-122"/>
              </a:rPr>
              <a:t>照应人物特点</a:t>
            </a:r>
            <a:endParaRPr lang="zh-CN" altLang="en-US" sz="2400" b="1" dirty="0">
              <a:solidFill>
                <a:schemeClr val="bg1"/>
              </a:solidFill>
              <a:latin typeface="楷体" panose="02010609060101010101" charset="-122"/>
              <a:ea typeface="楷体" panose="02010609060101010101" charset="-122"/>
            </a:endParaRPr>
          </a:p>
        </p:txBody>
      </p:sp>
      <p:sp>
        <p:nvSpPr>
          <p:cNvPr id="10" name="椭圆形标注 13"/>
          <p:cNvSpPr/>
          <p:nvPr/>
        </p:nvSpPr>
        <p:spPr>
          <a:xfrm>
            <a:off x="1861790" y="552624"/>
            <a:ext cx="3481705" cy="592455"/>
          </a:xfrm>
          <a:prstGeom prst="wedgeEllipseCallout">
            <a:avLst/>
          </a:prstGeom>
          <a:solidFill>
            <a:srgbClr val="F4330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solidFill>
                  <a:schemeClr val="bg1"/>
                </a:solidFill>
                <a:latin typeface="楷体" panose="02010609060101010101" charset="-122"/>
                <a:ea typeface="楷体" panose="02010609060101010101" charset="-122"/>
              </a:rPr>
              <a:t>照应人物特点</a:t>
            </a:r>
            <a:endParaRPr lang="zh-CN" altLang="en-US" sz="2400" b="1" dirty="0">
              <a:solidFill>
                <a:schemeClr val="bg1"/>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down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bldLvl="0" animBg="1"/>
      <p:bldP spid="6" grpId="1" animBg="1"/>
      <p:bldP spid="2" grpId="0" bldLvl="0" animBg="1"/>
      <p:bldP spid="2" grpId="1" animBg="1"/>
      <p:bldP spid="10" grpId="0" bldLvl="0" animBg="1"/>
      <p:bldP spid="1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16685" y="1291590"/>
            <a:ext cx="5970270" cy="868680"/>
          </a:xfrm>
          <a:prstGeom prst="rect">
            <a:avLst/>
          </a:prstGeom>
          <a:solidFill>
            <a:schemeClr val="tx1">
              <a:lumMod val="85000"/>
              <a:lumOff val="15000"/>
            </a:schemeClr>
          </a:solidFill>
        </p:spPr>
        <p:txBody>
          <a:bodyPr wrap="square" rtlCol="0">
            <a:noAutofit/>
          </a:bodyPr>
          <a:lstStyle/>
          <a:p>
            <a:r>
              <a:rPr lang="en-US" altLang="zh-CN" sz="4400" dirty="0">
                <a:solidFill>
                  <a:schemeClr val="bg1"/>
                </a:solidFill>
                <a:latin typeface="Comic Sans MS" panose="030F0702030302020204" pitchFamily="66" charset="0"/>
                <a:ea typeface="宋体" panose="02010600030101010101" pitchFamily="2" charset="-122"/>
                <a:cs typeface="Times New Roman" panose="02020603050405020304" charset="0"/>
              </a:rPr>
              <a:t>Dad was nervous.</a:t>
            </a:r>
            <a:endParaRPr lang="en-US" altLang="zh-CN" sz="4400" dirty="0">
              <a:solidFill>
                <a:schemeClr val="bg1"/>
              </a:solidFill>
              <a:latin typeface="Comic Sans MS" panose="030F0702030302020204" pitchFamily="66" charset="0"/>
              <a:ea typeface="宋体" panose="02010600030101010101" pitchFamily="2" charset="-122"/>
              <a:cs typeface="Times New Roman" panose="02020603050405020304" charset="0"/>
            </a:endParaRPr>
          </a:p>
        </p:txBody>
      </p:sp>
      <p:sp>
        <p:nvSpPr>
          <p:cNvPr id="10" name="文本框 9"/>
          <p:cNvSpPr txBox="1"/>
          <p:nvPr/>
        </p:nvSpPr>
        <p:spPr>
          <a:xfrm>
            <a:off x="1496772" y="109182"/>
            <a:ext cx="5519170" cy="523220"/>
          </a:xfrm>
          <a:prstGeom prst="rect">
            <a:avLst/>
          </a:prstGeom>
          <a:noFill/>
          <a:ln w="28575">
            <a:solidFill>
              <a:srgbClr val="FF3300"/>
            </a:solidFill>
            <a:prstDash val="sysDot"/>
          </a:ln>
        </p:spPr>
        <p:txBody>
          <a:bodyPr wrap="square" rtlCol="0">
            <a:spAutoFit/>
          </a:bodyPr>
          <a:lstStyle/>
          <a:p>
            <a:pPr algn="dist"/>
            <a:r>
              <a:rPr lang="en-US" altLang="zh-CN" sz="2800" b="1" dirty="0">
                <a:solidFill>
                  <a:schemeClr val="tx1">
                    <a:lumMod val="65000"/>
                    <a:lumOff val="35000"/>
                  </a:schemeClr>
                </a:solidFill>
                <a:latin typeface="Comic Sans MS" panose="030F0702030302020204" pitchFamily="66" charset="0"/>
                <a:ea typeface="微软雅黑" panose="020B0503020204020204" pitchFamily="34" charset="-122"/>
              </a:rPr>
              <a:t>Prepare language for emotions</a:t>
            </a:r>
            <a:endParaRPr lang="zh-CN" altLang="en-US" sz="28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pic>
        <p:nvPicPr>
          <p:cNvPr id="11" name="内容占位符 10" descr="图片包含 放飞&#10;&#10;已生成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461" t="-636" r="26442" b="33184"/>
          <a:stretch>
            <a:fillRect/>
          </a:stretch>
        </p:blipFill>
        <p:spPr>
          <a:xfrm>
            <a:off x="0" y="-119852"/>
            <a:ext cx="1416423" cy="818543"/>
          </a:xfrm>
          <a:prstGeom prst="rect">
            <a:avLst/>
          </a:prstGeom>
        </p:spPr>
      </p:pic>
      <p:sp>
        <p:nvSpPr>
          <p:cNvPr id="13" name="文本框 12"/>
          <p:cNvSpPr txBox="1"/>
          <p:nvPr/>
        </p:nvSpPr>
        <p:spPr>
          <a:xfrm>
            <a:off x="1416685" y="2678430"/>
            <a:ext cx="5970905" cy="848995"/>
          </a:xfrm>
          <a:prstGeom prst="rect">
            <a:avLst/>
          </a:prstGeom>
          <a:gradFill>
            <a:gsLst>
              <a:gs pos="0">
                <a:srgbClr val="007BD3"/>
              </a:gs>
              <a:gs pos="100000">
                <a:srgbClr val="034373"/>
              </a:gs>
            </a:gsLst>
            <a:lin ang="5400000" scaled="0"/>
          </a:gradFill>
        </p:spPr>
        <p:txBody>
          <a:bodyPr wrap="square" rtlCol="0">
            <a:noAutofit/>
          </a:bodyPr>
          <a:lstStyle>
            <a:defPPr>
              <a:defRPr lang="zh-CN"/>
            </a:defPPr>
            <a:lvl1pPr>
              <a:defRPr sz="4400">
                <a:solidFill>
                  <a:srgbClr val="000000"/>
                </a:solidFill>
                <a:latin typeface="Comic Sans MS" panose="030F0702030302020204" pitchFamily="66" charset="0"/>
                <a:ea typeface="宋体" panose="02010600030101010101" pitchFamily="2" charset="-122"/>
                <a:cs typeface="Times New Roman" panose="02020603050405020304" charset="0"/>
              </a:defRPr>
            </a:lvl1pPr>
          </a:lstStyle>
          <a:p>
            <a:r>
              <a:rPr lang="en-US" altLang="zh-CN" dirty="0">
                <a:solidFill>
                  <a:schemeClr val="bg1"/>
                </a:solidFill>
              </a:rPr>
              <a:t>Lonnie was worried.</a:t>
            </a:r>
            <a:endParaRPr lang="en-US" altLang="zh-CN" dirty="0">
              <a:solidFill>
                <a:schemeClr val="bg1"/>
              </a:solidFill>
            </a:endParaRPr>
          </a:p>
        </p:txBody>
      </p:sp>
      <p:pic>
        <p:nvPicPr>
          <p:cNvPr id="14" name="图片 13"/>
          <p:cNvPicPr>
            <a:picLocks noChangeAspect="1"/>
          </p:cNvPicPr>
          <p:nvPr/>
        </p:nvPicPr>
        <p:blipFill rotWithShape="1">
          <a:blip r:embed="rId2" cstate="print"/>
          <a:srcRect/>
          <a:stretch>
            <a:fillRect/>
          </a:stretch>
        </p:blipFill>
        <p:spPr>
          <a:xfrm rot="16200000">
            <a:off x="8092710" y="49751"/>
            <a:ext cx="3515746" cy="3773978"/>
          </a:xfrm>
          <a:prstGeom prst="rect">
            <a:avLst/>
          </a:prstGeom>
        </p:spPr>
      </p:pic>
      <p:sp>
        <p:nvSpPr>
          <p:cNvPr id="4" name="文本框 3"/>
          <p:cNvSpPr txBox="1"/>
          <p:nvPr/>
        </p:nvSpPr>
        <p:spPr>
          <a:xfrm>
            <a:off x="654427" y="275739"/>
            <a:ext cx="876520" cy="460375"/>
          </a:xfrm>
          <a:prstGeom prst="rect">
            <a:avLst/>
          </a:prstGeom>
          <a:noFill/>
        </p:spPr>
        <p:txBody>
          <a:bodyPr wrap="square" rtlCol="0">
            <a:spAutoFit/>
          </a:bodyPr>
          <a:p>
            <a:r>
              <a:rPr lang="en-US" altLang="zh-CN" sz="2400" dirty="0">
                <a:solidFill>
                  <a:srgbClr val="080808"/>
                </a:solidFill>
                <a:latin typeface="Comic Sans MS" panose="030F0702030302020204" pitchFamily="66" charset="0"/>
                <a:ea typeface="华文行楷" panose="02010800040101010101" pitchFamily="2" charset="-122"/>
              </a:rPr>
              <a:t>08</a:t>
            </a:r>
            <a:endParaRPr lang="zh-CN" altLang="en-US" sz="2400" dirty="0">
              <a:solidFill>
                <a:srgbClr val="080808"/>
              </a:solidFill>
              <a:latin typeface="Comic Sans MS" panose="030F0702030302020204" pitchFamily="66" charset="0"/>
              <a:ea typeface="华文行楷" panose="02010800040101010101" pitchFamily="2" charset="-122"/>
            </a:endParaRPr>
          </a:p>
        </p:txBody>
      </p:sp>
      <p:sp>
        <p:nvSpPr>
          <p:cNvPr id="3" name="文本框 2"/>
          <p:cNvSpPr txBox="1"/>
          <p:nvPr/>
        </p:nvSpPr>
        <p:spPr>
          <a:xfrm>
            <a:off x="1416685" y="5443855"/>
            <a:ext cx="5970905" cy="848995"/>
          </a:xfrm>
          <a:prstGeom prst="rect">
            <a:avLst/>
          </a:prstGeom>
          <a:solidFill>
            <a:srgbClr val="FF0000"/>
          </a:solidFill>
        </p:spPr>
        <p:txBody>
          <a:bodyPr wrap="square" rtlCol="0">
            <a:noAutofit/>
          </a:bodyPr>
          <a:lstStyle>
            <a:defPPr>
              <a:defRPr lang="zh-CN"/>
            </a:defPPr>
            <a:lvl1pPr>
              <a:defRPr sz="4400">
                <a:solidFill>
                  <a:srgbClr val="000000"/>
                </a:solidFill>
                <a:latin typeface="Comic Sans MS" panose="030F0702030302020204" pitchFamily="66" charset="0"/>
                <a:ea typeface="宋体" panose="02010600030101010101" pitchFamily="2" charset="-122"/>
                <a:cs typeface="Times New Roman" panose="02020603050405020304" charset="0"/>
              </a:defRPr>
            </a:lvl1pPr>
          </a:lstStyle>
          <a:p>
            <a:r>
              <a:rPr lang="en-US" altLang="zh-CN" dirty="0">
                <a:solidFill>
                  <a:schemeClr val="bg1"/>
                </a:solidFill>
              </a:rPr>
              <a:t>We were  happy.</a:t>
            </a:r>
            <a:endParaRPr lang="en-US" altLang="zh-CN" dirty="0">
              <a:solidFill>
                <a:schemeClr val="bg1"/>
              </a:solidFill>
            </a:endParaRPr>
          </a:p>
        </p:txBody>
      </p:sp>
      <p:sp>
        <p:nvSpPr>
          <p:cNvPr id="5" name="文本框 4"/>
          <p:cNvSpPr txBox="1"/>
          <p:nvPr/>
        </p:nvSpPr>
        <p:spPr>
          <a:xfrm>
            <a:off x="1416685" y="4154170"/>
            <a:ext cx="5970905" cy="848995"/>
          </a:xfrm>
          <a:prstGeom prst="rect">
            <a:avLst/>
          </a:prstGeom>
          <a:solidFill>
            <a:schemeClr val="accent2">
              <a:lumMod val="50000"/>
            </a:schemeClr>
          </a:solidFill>
        </p:spPr>
        <p:txBody>
          <a:bodyPr wrap="square" rtlCol="0">
            <a:noAutofit/>
          </a:bodyPr>
          <a:lstStyle>
            <a:defPPr>
              <a:defRPr lang="zh-CN"/>
            </a:defPPr>
            <a:lvl1pPr>
              <a:defRPr sz="4400">
                <a:solidFill>
                  <a:srgbClr val="000000"/>
                </a:solidFill>
                <a:latin typeface="Comic Sans MS" panose="030F0702030302020204" pitchFamily="66" charset="0"/>
                <a:ea typeface="宋体" panose="02010600030101010101" pitchFamily="2" charset="-122"/>
                <a:cs typeface="Times New Roman" panose="02020603050405020304" charset="0"/>
              </a:defRPr>
            </a:lvl1pPr>
          </a:lstStyle>
          <a:p>
            <a:r>
              <a:rPr lang="en-US" altLang="zh-CN" dirty="0">
                <a:solidFill>
                  <a:schemeClr val="bg1"/>
                </a:solidFill>
              </a:rPr>
              <a:t>We were surprised.</a:t>
            </a:r>
            <a:endParaRPr lang="en-US" altLang="zh-CN"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6874" y="10159"/>
            <a:ext cx="12170355" cy="6858001"/>
            <a:chOff x="0" y="-1"/>
            <a:chExt cx="9127766" cy="5143501"/>
          </a:xfrm>
        </p:grpSpPr>
        <p:sp>
          <p:nvSpPr>
            <p:cNvPr id="12" name="矩形 11"/>
            <p:cNvSpPr/>
            <p:nvPr/>
          </p:nvSpPr>
          <p:spPr>
            <a:xfrm>
              <a:off x="0" y="0"/>
              <a:ext cx="5675132"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 </a:t>
              </a:r>
              <a:endParaRPr lang="zh-CN" altLang="en-US" sz="2400" dirty="0"/>
            </a:p>
          </p:txBody>
        </p:sp>
        <p:sp>
          <p:nvSpPr>
            <p:cNvPr id="10" name="矩形 9"/>
            <p:cNvSpPr/>
            <p:nvPr/>
          </p:nvSpPr>
          <p:spPr>
            <a:xfrm>
              <a:off x="4555766" y="-1"/>
              <a:ext cx="4572000" cy="5128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平行四边形 8"/>
            <p:cNvSpPr/>
            <p:nvPr/>
          </p:nvSpPr>
          <p:spPr>
            <a:xfrm>
              <a:off x="4166955" y="0"/>
              <a:ext cx="1463172" cy="5128025"/>
            </a:xfrm>
            <a:prstGeom prst="parallelogram">
              <a:avLst>
                <a:gd name="adj" fmla="val 59004"/>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2" name="平行四边形 41"/>
            <p:cNvSpPr/>
            <p:nvPr/>
          </p:nvSpPr>
          <p:spPr>
            <a:xfrm>
              <a:off x="3626895" y="0"/>
              <a:ext cx="1463172" cy="5128025"/>
            </a:xfrm>
            <a:prstGeom prst="parallelogram">
              <a:avLst>
                <a:gd name="adj" fmla="val 62992"/>
              </a:avLst>
            </a:prstGeom>
            <a:solidFill>
              <a:srgbClr val="C0C0C0"/>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箭头: 左 12"/>
            <p:cNvSpPr/>
            <p:nvPr/>
          </p:nvSpPr>
          <p:spPr>
            <a:xfrm rot="648923">
              <a:off x="2314409" y="3257235"/>
              <a:ext cx="2117906" cy="9320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latin typeface="Comic Sans MS" panose="030F0702030302020204" pitchFamily="66" charset="0"/>
                </a:rPr>
                <a:t>Telling</a:t>
              </a:r>
              <a:endParaRPr lang="zh-CN" altLang="en-US" sz="3735" dirty="0">
                <a:latin typeface="Comic Sans MS" panose="030F0702030302020204" pitchFamily="66" charset="0"/>
              </a:endParaRPr>
            </a:p>
          </p:txBody>
        </p:sp>
        <p:sp>
          <p:nvSpPr>
            <p:cNvPr id="41" name="箭头: 右 40"/>
            <p:cNvSpPr/>
            <p:nvPr/>
          </p:nvSpPr>
          <p:spPr>
            <a:xfrm rot="705746">
              <a:off x="5527943" y="327841"/>
              <a:ext cx="1911522" cy="973866"/>
            </a:xfrm>
            <a:prstGeom prst="rightArrow">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solidFill>
                    <a:schemeClr val="bg1"/>
                  </a:solidFill>
                  <a:latin typeface="Comic Sans MS" panose="030F0702030302020204" pitchFamily="66" charset="0"/>
                </a:rPr>
                <a:t>Showing</a:t>
              </a:r>
              <a:endParaRPr lang="zh-CN" altLang="en-US" sz="3735" dirty="0">
                <a:solidFill>
                  <a:schemeClr val="bg1"/>
                </a:solidFill>
                <a:latin typeface="Comic Sans MS" panose="030F0702030302020204" pitchFamily="66" charset="0"/>
              </a:endParaRPr>
            </a:p>
          </p:txBody>
        </p:sp>
      </p:grpSp>
      <p:sp>
        <p:nvSpPr>
          <p:cNvPr id="52" name="文本框 51"/>
          <p:cNvSpPr txBox="1"/>
          <p:nvPr/>
        </p:nvSpPr>
        <p:spPr bwMode="auto">
          <a:xfrm>
            <a:off x="641953" y="2821012"/>
            <a:ext cx="3331857" cy="1436419"/>
          </a:xfrm>
          <a:prstGeom prst="rect">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rtlCol="0" anchor="t" anchorCtr="0" compatLnSpc="1">
            <a:spAutoFit/>
          </a:bodyPr>
          <a:lstStyle/>
          <a:p>
            <a:pPr algn="ctr" defTabSz="1219200" fontAlgn="base">
              <a:spcBef>
                <a:spcPct val="0"/>
              </a:spcBef>
              <a:spcAft>
                <a:spcPct val="0"/>
              </a:spcAft>
            </a:pPr>
            <a:r>
              <a:rPr lang="en-US" altLang="zh-CN" sz="4265" dirty="0">
                <a:solidFill>
                  <a:srgbClr val="FFFF00"/>
                </a:solidFill>
                <a:latin typeface="Comic Sans MS" panose="030F0702030302020204" pitchFamily="66" charset="0"/>
                <a:ea typeface="微软雅黑" panose="020B0503020204020204" pitchFamily="34" charset="-122"/>
              </a:rPr>
              <a:t>Dad was nervous.</a:t>
            </a:r>
            <a:endParaRPr lang="zh-CN" altLang="en-US" sz="4265" dirty="0">
              <a:solidFill>
                <a:srgbClr val="FFFF00"/>
              </a:solidFill>
              <a:latin typeface="Comic Sans MS" panose="030F0702030302020204" pitchFamily="66" charset="0"/>
              <a:ea typeface="微软雅黑" panose="020B0503020204020204" pitchFamily="34" charset="-122"/>
            </a:endParaRPr>
          </a:p>
        </p:txBody>
      </p:sp>
      <p:sp>
        <p:nvSpPr>
          <p:cNvPr id="53" name="文本框 52"/>
          <p:cNvSpPr txBox="1"/>
          <p:nvPr/>
        </p:nvSpPr>
        <p:spPr bwMode="auto">
          <a:xfrm>
            <a:off x="6965900" y="1806498"/>
            <a:ext cx="4571935" cy="3076575"/>
          </a:xfrm>
          <a:prstGeom prst="rect">
            <a:avLst/>
          </a:prstGeom>
          <a:solidFill>
            <a:srgbClr val="33CC3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rtlCol="0" anchor="t" anchorCtr="0" compatLnSpc="1">
            <a:spAutoFit/>
          </a:bodyPr>
          <a:lstStyle/>
          <a:p>
            <a:pPr algn="ctr" defTabSz="1219200" fontAlgn="base">
              <a:spcBef>
                <a:spcPct val="0"/>
              </a:spcBef>
              <a:spcAft>
                <a:spcPct val="0"/>
              </a:spcAft>
            </a:pPr>
            <a:r>
              <a:rPr lang="en-US" altLang="zh-CN" sz="3200" dirty="0">
                <a:solidFill>
                  <a:srgbClr val="FFFF00"/>
                </a:solidFill>
                <a:latin typeface="Comic Sans MS" panose="030F0702030302020204" pitchFamily="66" charset="0"/>
                <a:ea typeface="微软雅黑" panose="020B0503020204020204" pitchFamily="34" charset="-122"/>
              </a:rPr>
              <a:t>So nervous was he that he dropped the carving knife, accidently, </a:t>
            </a:r>
            <a:r>
              <a:rPr lang="en-US" sz="3200" dirty="0">
                <a:solidFill>
                  <a:srgbClr val="FFFF00"/>
                </a:solidFill>
                <a:latin typeface="Comic Sans MS" panose="030F0702030302020204" pitchFamily="66" charset="0"/>
                <a:ea typeface="微软雅黑" panose="020B0503020204020204" pitchFamily="34" charset="-122"/>
              </a:rPr>
              <a:t>his hands sweeping the turkey into the air.</a:t>
            </a:r>
            <a:endParaRPr lang="en-US" sz="3200" dirty="0">
              <a:solidFill>
                <a:srgbClr val="FFFF00"/>
              </a:solidFill>
              <a:latin typeface="Comic Sans MS" panose="030F0702030302020204" pitchFamily="66" charset="0"/>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69475" y="2041051"/>
            <a:ext cx="2282523" cy="2364694"/>
          </a:xfrm>
          <a:prstGeom prst="rect">
            <a:avLst/>
          </a:prstGeom>
        </p:spPr>
      </p:pic>
      <p:sp>
        <p:nvSpPr>
          <p:cNvPr id="2" name="文本框 1"/>
          <p:cNvSpPr txBox="1"/>
          <p:nvPr/>
        </p:nvSpPr>
        <p:spPr>
          <a:xfrm>
            <a:off x="9117330" y="5360035"/>
            <a:ext cx="1547495" cy="681355"/>
          </a:xfrm>
          <a:prstGeom prst="rect">
            <a:avLst/>
          </a:prstGeom>
          <a:solidFill>
            <a:srgbClr val="FF3300"/>
          </a:solidFill>
        </p:spPr>
        <p:txBody>
          <a:bodyPr wrap="square" rtlCol="0">
            <a:noAutofit/>
          </a:bodyPr>
          <a:lstStyle>
            <a:defPPr>
              <a:defRPr lang="zh-CN"/>
            </a:defPPr>
            <a:lvl1pPr>
              <a:defRPr sz="4400">
                <a:solidFill>
                  <a:srgbClr val="000000"/>
                </a:solidFill>
                <a:latin typeface="Comic Sans MS" panose="030F0702030302020204" pitchFamily="66" charset="0"/>
                <a:ea typeface="宋体" panose="02010600030101010101" pitchFamily="2" charset="-122"/>
                <a:cs typeface="Times New Roman" panose="02020603050405020304" charset="0"/>
              </a:defRPr>
            </a:lvl1pPr>
          </a:lstStyle>
          <a:p>
            <a:r>
              <a:rPr lang="en-US" altLang="zh-CN" sz="3600" dirty="0">
                <a:solidFill>
                  <a:schemeClr val="bg1"/>
                </a:solidFill>
              </a:rPr>
              <a:t>action</a:t>
            </a:r>
            <a:endParaRPr lang="en-US" altLang="zh-CN" sz="3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1639" y="24764"/>
            <a:ext cx="12170355" cy="6858001"/>
            <a:chOff x="0" y="-1"/>
            <a:chExt cx="9127766" cy="5143501"/>
          </a:xfrm>
        </p:grpSpPr>
        <p:sp>
          <p:nvSpPr>
            <p:cNvPr id="12" name="矩形 11"/>
            <p:cNvSpPr/>
            <p:nvPr/>
          </p:nvSpPr>
          <p:spPr>
            <a:xfrm>
              <a:off x="0" y="0"/>
              <a:ext cx="5675132"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 </a:t>
              </a:r>
              <a:endParaRPr lang="zh-CN" altLang="en-US" sz="2400" dirty="0"/>
            </a:p>
          </p:txBody>
        </p:sp>
        <p:sp>
          <p:nvSpPr>
            <p:cNvPr id="10" name="矩形 9"/>
            <p:cNvSpPr/>
            <p:nvPr/>
          </p:nvSpPr>
          <p:spPr>
            <a:xfrm>
              <a:off x="4555766" y="-1"/>
              <a:ext cx="4572000" cy="5128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平行四边形 8"/>
            <p:cNvSpPr/>
            <p:nvPr/>
          </p:nvSpPr>
          <p:spPr>
            <a:xfrm>
              <a:off x="4166955" y="0"/>
              <a:ext cx="1463172" cy="5128025"/>
            </a:xfrm>
            <a:prstGeom prst="parallelogram">
              <a:avLst>
                <a:gd name="adj" fmla="val 59004"/>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2" name="平行四边形 41"/>
            <p:cNvSpPr/>
            <p:nvPr/>
          </p:nvSpPr>
          <p:spPr>
            <a:xfrm>
              <a:off x="3626895" y="0"/>
              <a:ext cx="1463172" cy="5128025"/>
            </a:xfrm>
            <a:prstGeom prst="parallelogram">
              <a:avLst>
                <a:gd name="adj" fmla="val 62992"/>
              </a:avLst>
            </a:prstGeom>
            <a:solidFill>
              <a:srgbClr val="C0C0C0"/>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箭头: 左 12"/>
            <p:cNvSpPr/>
            <p:nvPr/>
          </p:nvSpPr>
          <p:spPr>
            <a:xfrm rot="648923">
              <a:off x="2314409" y="3257235"/>
              <a:ext cx="2117906" cy="9320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latin typeface="Comic Sans MS" panose="030F0702030302020204" pitchFamily="66" charset="0"/>
                </a:rPr>
                <a:t>Telling</a:t>
              </a:r>
              <a:endParaRPr lang="zh-CN" altLang="en-US" sz="3735" dirty="0">
                <a:latin typeface="Comic Sans MS" panose="030F0702030302020204" pitchFamily="66" charset="0"/>
              </a:endParaRPr>
            </a:p>
          </p:txBody>
        </p:sp>
        <p:sp>
          <p:nvSpPr>
            <p:cNvPr id="41" name="箭头: 右 40"/>
            <p:cNvSpPr/>
            <p:nvPr/>
          </p:nvSpPr>
          <p:spPr>
            <a:xfrm rot="705746">
              <a:off x="5527943" y="327841"/>
              <a:ext cx="1911522" cy="973866"/>
            </a:xfrm>
            <a:prstGeom prst="rightArrow">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solidFill>
                    <a:schemeClr val="bg1"/>
                  </a:solidFill>
                  <a:latin typeface="Comic Sans MS" panose="030F0702030302020204" pitchFamily="66" charset="0"/>
                </a:rPr>
                <a:t>Showing</a:t>
              </a:r>
              <a:endParaRPr lang="zh-CN" altLang="en-US" sz="3735" dirty="0">
                <a:solidFill>
                  <a:schemeClr val="bg1"/>
                </a:solidFill>
                <a:latin typeface="Comic Sans MS" panose="030F0702030302020204" pitchFamily="66" charset="0"/>
              </a:endParaRPr>
            </a:p>
          </p:txBody>
        </p:sp>
      </p:grpSp>
      <p:sp>
        <p:nvSpPr>
          <p:cNvPr id="52" name="文本框 51"/>
          <p:cNvSpPr txBox="1"/>
          <p:nvPr/>
        </p:nvSpPr>
        <p:spPr bwMode="auto">
          <a:xfrm>
            <a:off x="641953" y="2821012"/>
            <a:ext cx="3331857" cy="1435100"/>
          </a:xfrm>
          <a:prstGeom prst="rect">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rtlCol="0" anchor="t" anchorCtr="0" compatLnSpc="1">
            <a:spAutoFit/>
          </a:bodyPr>
          <a:lstStyle/>
          <a:p>
            <a:pPr algn="ctr" defTabSz="1219200" fontAlgn="base">
              <a:spcBef>
                <a:spcPct val="0"/>
              </a:spcBef>
              <a:spcAft>
                <a:spcPct val="0"/>
              </a:spcAft>
            </a:pPr>
            <a:r>
              <a:rPr lang="en-US" altLang="zh-CN" sz="4265" dirty="0">
                <a:solidFill>
                  <a:srgbClr val="FFFF00"/>
                </a:solidFill>
                <a:latin typeface="Comic Sans MS" panose="030F0702030302020204" pitchFamily="66" charset="0"/>
                <a:ea typeface="微软雅黑" panose="020B0503020204020204" pitchFamily="34" charset="-122"/>
              </a:rPr>
              <a:t>Lonnie was worried.</a:t>
            </a:r>
            <a:endParaRPr lang="zh-CN" altLang="en-US" sz="4265" dirty="0">
              <a:solidFill>
                <a:srgbClr val="FFFF00"/>
              </a:solidFill>
              <a:latin typeface="Comic Sans MS" panose="030F0702030302020204" pitchFamily="66" charset="0"/>
              <a:ea typeface="微软雅黑" panose="020B0503020204020204" pitchFamily="34" charset="-122"/>
            </a:endParaRPr>
          </a:p>
        </p:txBody>
      </p:sp>
      <p:sp>
        <p:nvSpPr>
          <p:cNvPr id="53" name="文本框 52"/>
          <p:cNvSpPr txBox="1"/>
          <p:nvPr/>
        </p:nvSpPr>
        <p:spPr bwMode="auto">
          <a:xfrm>
            <a:off x="6965900" y="1806498"/>
            <a:ext cx="4571935" cy="2091690"/>
          </a:xfrm>
          <a:prstGeom prst="rect">
            <a:avLst/>
          </a:prstGeom>
          <a:solidFill>
            <a:srgbClr val="33CC3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rtlCol="0" anchor="t" anchorCtr="0" compatLnSpc="1">
            <a:spAutoFit/>
          </a:bodyPr>
          <a:lstStyle/>
          <a:p>
            <a:pPr algn="ctr" defTabSz="1219200" fontAlgn="base">
              <a:spcBef>
                <a:spcPct val="0"/>
              </a:spcBef>
              <a:spcAft>
                <a:spcPct val="0"/>
              </a:spcAft>
            </a:pPr>
            <a:r>
              <a:rPr lang="en-US" altLang="zh-CN" sz="3200" dirty="0">
                <a:solidFill>
                  <a:srgbClr val="FFFF00"/>
                </a:solidFill>
                <a:latin typeface="Comic Sans MS" panose="030F0702030302020204" pitchFamily="66" charset="0"/>
                <a:ea typeface="微软雅黑" panose="020B0503020204020204" pitchFamily="34" charset="-122"/>
              </a:rPr>
              <a:t>”Tuckey leg! Tuckey leg!” screamed Lonnie, bouncing and kicking in his seat.</a:t>
            </a:r>
            <a:endParaRPr lang="en-US" sz="3200" dirty="0">
              <a:solidFill>
                <a:srgbClr val="FFFF00"/>
              </a:solidFill>
              <a:latin typeface="Comic Sans MS" panose="030F0702030302020204" pitchFamily="66" charset="0"/>
              <a:ea typeface="微软雅黑" panose="020B0503020204020204" pitchFamily="34" charset="-122"/>
            </a:endParaRPr>
          </a:p>
        </p:txBody>
      </p:sp>
      <p:pic>
        <p:nvPicPr>
          <p:cNvPr id="2" name="图片 1"/>
          <p:cNvPicPr>
            <a:picLocks noChangeAspect="1"/>
          </p:cNvPicPr>
          <p:nvPr/>
        </p:nvPicPr>
        <p:blipFill>
          <a:blip r:embed="rId1"/>
          <a:srcRect t="2114" r="22966"/>
          <a:stretch>
            <a:fillRect/>
          </a:stretch>
        </p:blipFill>
        <p:spPr>
          <a:xfrm>
            <a:off x="3752215" y="2066925"/>
            <a:ext cx="3138170" cy="2450465"/>
          </a:xfrm>
          <a:prstGeom prst="rect">
            <a:avLst/>
          </a:prstGeom>
        </p:spPr>
      </p:pic>
      <p:sp>
        <p:nvSpPr>
          <p:cNvPr id="3" name="文本框 2"/>
          <p:cNvSpPr txBox="1"/>
          <p:nvPr/>
        </p:nvSpPr>
        <p:spPr>
          <a:xfrm>
            <a:off x="9585325" y="4873625"/>
            <a:ext cx="1885315" cy="1193165"/>
          </a:xfrm>
          <a:prstGeom prst="rect">
            <a:avLst/>
          </a:prstGeom>
          <a:solidFill>
            <a:srgbClr val="FF3300"/>
          </a:solidFill>
        </p:spPr>
        <p:txBody>
          <a:bodyPr wrap="square" rtlCol="0">
            <a:noAutofit/>
          </a:bodyPr>
          <a:lstStyle>
            <a:defPPr>
              <a:defRPr lang="zh-CN"/>
            </a:defPPr>
            <a:lvl1pPr>
              <a:defRPr sz="4400">
                <a:solidFill>
                  <a:srgbClr val="000000"/>
                </a:solidFill>
                <a:latin typeface="Comic Sans MS" panose="030F0702030302020204" pitchFamily="66" charset="0"/>
                <a:ea typeface="宋体" panose="02010600030101010101" pitchFamily="2" charset="-122"/>
                <a:cs typeface="Times New Roman" panose="02020603050405020304" charset="0"/>
              </a:defRPr>
            </a:lvl1pPr>
          </a:lstStyle>
          <a:p>
            <a:r>
              <a:rPr lang="en-US" altLang="zh-CN" sz="3600" dirty="0">
                <a:solidFill>
                  <a:schemeClr val="bg1"/>
                </a:solidFill>
              </a:rPr>
              <a:t>words &amp;</a:t>
            </a:r>
            <a:endParaRPr lang="en-US" altLang="zh-CN" sz="3600" dirty="0">
              <a:solidFill>
                <a:schemeClr val="bg1"/>
              </a:solidFill>
            </a:endParaRPr>
          </a:p>
          <a:p>
            <a:r>
              <a:rPr lang="en-US" altLang="zh-CN" sz="3600" dirty="0">
                <a:solidFill>
                  <a:schemeClr val="bg1"/>
                </a:solidFill>
              </a:rPr>
              <a:t> action</a:t>
            </a:r>
            <a:endParaRPr lang="en-US" altLang="zh-CN" sz="3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8526" y="-1"/>
            <a:ext cx="12170355" cy="6858001"/>
            <a:chOff x="0" y="-1"/>
            <a:chExt cx="9127766" cy="5143501"/>
          </a:xfrm>
        </p:grpSpPr>
        <p:sp>
          <p:nvSpPr>
            <p:cNvPr id="12" name="矩形 11"/>
            <p:cNvSpPr/>
            <p:nvPr/>
          </p:nvSpPr>
          <p:spPr>
            <a:xfrm>
              <a:off x="0" y="0"/>
              <a:ext cx="5675132"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 </a:t>
              </a:r>
              <a:endParaRPr lang="zh-CN" altLang="en-US" sz="2400" dirty="0"/>
            </a:p>
          </p:txBody>
        </p:sp>
        <p:sp>
          <p:nvSpPr>
            <p:cNvPr id="10" name="矩形 9"/>
            <p:cNvSpPr/>
            <p:nvPr/>
          </p:nvSpPr>
          <p:spPr>
            <a:xfrm>
              <a:off x="4555766" y="-1"/>
              <a:ext cx="4572000" cy="5128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平行四边形 8"/>
            <p:cNvSpPr/>
            <p:nvPr/>
          </p:nvSpPr>
          <p:spPr>
            <a:xfrm>
              <a:off x="4166955" y="0"/>
              <a:ext cx="1463172" cy="5128025"/>
            </a:xfrm>
            <a:prstGeom prst="parallelogram">
              <a:avLst>
                <a:gd name="adj" fmla="val 59004"/>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2" name="平行四边形 41"/>
            <p:cNvSpPr/>
            <p:nvPr/>
          </p:nvSpPr>
          <p:spPr>
            <a:xfrm>
              <a:off x="3626895" y="0"/>
              <a:ext cx="1463172" cy="5128025"/>
            </a:xfrm>
            <a:prstGeom prst="parallelogram">
              <a:avLst>
                <a:gd name="adj" fmla="val 62992"/>
              </a:avLst>
            </a:prstGeom>
            <a:solidFill>
              <a:srgbClr val="C0C0C0"/>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箭头: 左 12"/>
            <p:cNvSpPr/>
            <p:nvPr/>
          </p:nvSpPr>
          <p:spPr>
            <a:xfrm rot="648923">
              <a:off x="2314409" y="3257235"/>
              <a:ext cx="2117906" cy="9320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latin typeface="Comic Sans MS" panose="030F0702030302020204" pitchFamily="66" charset="0"/>
                </a:rPr>
                <a:t>Telling</a:t>
              </a:r>
              <a:endParaRPr lang="zh-CN" altLang="en-US" sz="3735" dirty="0">
                <a:latin typeface="Comic Sans MS" panose="030F0702030302020204" pitchFamily="66" charset="0"/>
              </a:endParaRPr>
            </a:p>
          </p:txBody>
        </p:sp>
        <p:sp>
          <p:nvSpPr>
            <p:cNvPr id="41" name="箭头: 右 40"/>
            <p:cNvSpPr/>
            <p:nvPr/>
          </p:nvSpPr>
          <p:spPr>
            <a:xfrm rot="705746">
              <a:off x="5527943" y="327841"/>
              <a:ext cx="1911522" cy="973866"/>
            </a:xfrm>
            <a:prstGeom prst="rightArrow">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solidFill>
                    <a:schemeClr val="bg1"/>
                  </a:solidFill>
                  <a:latin typeface="Comic Sans MS" panose="030F0702030302020204" pitchFamily="66" charset="0"/>
                </a:rPr>
                <a:t>Showing</a:t>
              </a:r>
              <a:endParaRPr lang="zh-CN" altLang="en-US" sz="3735" dirty="0">
                <a:solidFill>
                  <a:schemeClr val="bg1"/>
                </a:solidFill>
                <a:latin typeface="Comic Sans MS" panose="030F0702030302020204" pitchFamily="66" charset="0"/>
              </a:endParaRPr>
            </a:p>
          </p:txBody>
        </p:sp>
      </p:grpSp>
      <p:sp>
        <p:nvSpPr>
          <p:cNvPr id="52" name="文本框 51"/>
          <p:cNvSpPr txBox="1"/>
          <p:nvPr/>
        </p:nvSpPr>
        <p:spPr bwMode="auto">
          <a:xfrm>
            <a:off x="608702" y="2777313"/>
            <a:ext cx="3331857" cy="1435100"/>
          </a:xfrm>
          <a:prstGeom prst="rect">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rtlCol="0" anchor="t" anchorCtr="0" compatLnSpc="1">
            <a:spAutoFit/>
          </a:bodyPr>
          <a:lstStyle/>
          <a:p>
            <a:pPr algn="ctr" defTabSz="1219200" fontAlgn="base">
              <a:spcBef>
                <a:spcPct val="0"/>
              </a:spcBef>
              <a:spcAft>
                <a:spcPct val="0"/>
              </a:spcAft>
            </a:pPr>
            <a:r>
              <a:rPr lang="en-US" sz="4265" dirty="0">
                <a:solidFill>
                  <a:srgbClr val="FFFF00"/>
                </a:solidFill>
                <a:latin typeface="Comic Sans MS" panose="030F0702030302020204" pitchFamily="66" charset="0"/>
                <a:ea typeface="微软雅黑" panose="020B0503020204020204" pitchFamily="34" charset="-122"/>
              </a:rPr>
              <a:t>We were surprised </a:t>
            </a:r>
            <a:endParaRPr lang="en-US" sz="4265" dirty="0">
              <a:solidFill>
                <a:srgbClr val="FFFF00"/>
              </a:solidFill>
              <a:latin typeface="Comic Sans MS" panose="030F0702030302020204" pitchFamily="66" charset="0"/>
              <a:ea typeface="微软雅黑" panose="020B0503020204020204" pitchFamily="34" charset="-122"/>
            </a:endParaRPr>
          </a:p>
        </p:txBody>
      </p:sp>
      <p:sp>
        <p:nvSpPr>
          <p:cNvPr id="53" name="文本框 52"/>
          <p:cNvSpPr txBox="1"/>
          <p:nvPr/>
        </p:nvSpPr>
        <p:spPr bwMode="auto">
          <a:xfrm>
            <a:off x="6817310" y="1723948"/>
            <a:ext cx="5259120" cy="1106805"/>
          </a:xfrm>
          <a:prstGeom prst="rect">
            <a:avLst/>
          </a:prstGeom>
          <a:solidFill>
            <a:srgbClr val="33CC3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rtlCol="0" anchor="t" anchorCtr="0" compatLnSpc="1">
            <a:spAutoFit/>
          </a:bodyPr>
          <a:lstStyle/>
          <a:p>
            <a:pPr algn="ctr" defTabSz="1219200" fontAlgn="base">
              <a:spcBef>
                <a:spcPct val="0"/>
              </a:spcBef>
              <a:spcAft>
                <a:spcPct val="0"/>
              </a:spcAft>
            </a:pPr>
            <a:r>
              <a:rPr lang="en-US" sz="3200" dirty="0">
                <a:solidFill>
                  <a:srgbClr val="FFFF00"/>
                </a:solidFill>
                <a:latin typeface="Comic Sans MS" panose="030F0702030302020204" pitchFamily="66" charset="0"/>
                <a:ea typeface="微软雅黑" panose="020B0503020204020204" pitchFamily="34" charset="-122"/>
              </a:rPr>
              <a:t>Our mouths dropped open in surprise.</a:t>
            </a:r>
            <a:endParaRPr lang="en-US" sz="3200" dirty="0">
              <a:solidFill>
                <a:srgbClr val="FFFF00"/>
              </a:solidFill>
              <a:latin typeface="Comic Sans MS" panose="030F0702030302020204" pitchFamily="66" charset="0"/>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156075" y="1981835"/>
            <a:ext cx="2381250" cy="1586230"/>
          </a:xfrm>
          <a:prstGeom prst="rect">
            <a:avLst/>
          </a:prstGeom>
        </p:spPr>
      </p:pic>
      <p:sp>
        <p:nvSpPr>
          <p:cNvPr id="3" name="文本框 2"/>
          <p:cNvSpPr txBox="1"/>
          <p:nvPr/>
        </p:nvSpPr>
        <p:spPr bwMode="auto">
          <a:xfrm>
            <a:off x="6867475" y="3390823"/>
            <a:ext cx="5259120" cy="1598930"/>
          </a:xfrm>
          <a:prstGeom prst="rect">
            <a:avLst/>
          </a:prstGeom>
          <a:solidFill>
            <a:srgbClr val="33CC3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rtlCol="0" anchor="t" anchorCtr="0" compatLnSpc="1">
            <a:spAutoFit/>
          </a:bodyPr>
          <a:p>
            <a:pPr algn="ctr" defTabSz="1219200" fontAlgn="base">
              <a:spcBef>
                <a:spcPct val="0"/>
              </a:spcBef>
              <a:spcAft>
                <a:spcPct val="0"/>
              </a:spcAft>
            </a:pPr>
            <a:r>
              <a:rPr lang="en-US" sz="3200" dirty="0">
                <a:solidFill>
                  <a:srgbClr val="FFFF00"/>
                </a:solidFill>
                <a:latin typeface="Comic Sans MS" panose="030F0702030302020204" pitchFamily="66" charset="0"/>
                <a:ea typeface="微软雅黑" panose="020B0503020204020204" pitchFamily="34" charset="-122"/>
              </a:rPr>
              <a:t>We all jumped to our feet, dancing and screaming with joy. </a:t>
            </a:r>
            <a:endParaRPr lang="en-US" sz="3200" dirty="0">
              <a:solidFill>
                <a:srgbClr val="FFFF00"/>
              </a:solidFill>
              <a:latin typeface="Comic Sans MS" panose="030F0702030302020204" pitchFamily="66" charset="0"/>
              <a:ea typeface="微软雅黑" panose="020B0503020204020204" pitchFamily="34" charset="-122"/>
            </a:endParaRPr>
          </a:p>
        </p:txBody>
      </p:sp>
      <p:sp>
        <p:nvSpPr>
          <p:cNvPr id="4" name="文本框 3"/>
          <p:cNvSpPr txBox="1"/>
          <p:nvPr/>
        </p:nvSpPr>
        <p:spPr>
          <a:xfrm>
            <a:off x="9210040" y="5300980"/>
            <a:ext cx="2586355" cy="1310005"/>
          </a:xfrm>
          <a:prstGeom prst="rect">
            <a:avLst/>
          </a:prstGeom>
          <a:solidFill>
            <a:srgbClr val="FF3300"/>
          </a:solidFill>
        </p:spPr>
        <p:txBody>
          <a:bodyPr wrap="square" rtlCol="0">
            <a:noAutofit/>
          </a:bodyPr>
          <a:lstStyle>
            <a:defPPr>
              <a:defRPr lang="zh-CN"/>
            </a:defPPr>
            <a:lvl1pPr>
              <a:defRPr sz="4400">
                <a:solidFill>
                  <a:srgbClr val="000000"/>
                </a:solidFill>
                <a:latin typeface="Comic Sans MS" panose="030F0702030302020204" pitchFamily="66" charset="0"/>
                <a:ea typeface="宋体" panose="02010600030101010101" pitchFamily="2" charset="-122"/>
                <a:cs typeface="Times New Roman" panose="02020603050405020304" charset="0"/>
              </a:defRPr>
            </a:lvl1pPr>
          </a:lstStyle>
          <a:p>
            <a:r>
              <a:rPr lang="en-US" altLang="zh-CN" sz="3600" dirty="0">
                <a:solidFill>
                  <a:schemeClr val="bg1"/>
                </a:solidFill>
              </a:rPr>
              <a:t>expression &amp; action</a:t>
            </a:r>
            <a:endParaRPr lang="en-US" altLang="zh-CN" sz="3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3" grpId="0" bldLvl="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1639" y="-57786"/>
            <a:ext cx="12170355" cy="6858001"/>
            <a:chOff x="0" y="-1"/>
            <a:chExt cx="9127766" cy="5143501"/>
          </a:xfrm>
        </p:grpSpPr>
        <p:sp>
          <p:nvSpPr>
            <p:cNvPr id="12" name="矩形 11"/>
            <p:cNvSpPr/>
            <p:nvPr/>
          </p:nvSpPr>
          <p:spPr>
            <a:xfrm>
              <a:off x="0" y="0"/>
              <a:ext cx="5675132"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 </a:t>
              </a:r>
              <a:endParaRPr lang="zh-CN" altLang="en-US" sz="2400" dirty="0"/>
            </a:p>
          </p:txBody>
        </p:sp>
        <p:sp>
          <p:nvSpPr>
            <p:cNvPr id="10" name="矩形 9"/>
            <p:cNvSpPr/>
            <p:nvPr/>
          </p:nvSpPr>
          <p:spPr>
            <a:xfrm>
              <a:off x="4555766" y="-1"/>
              <a:ext cx="4572000" cy="5128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平行四边形 8"/>
            <p:cNvSpPr/>
            <p:nvPr/>
          </p:nvSpPr>
          <p:spPr>
            <a:xfrm>
              <a:off x="4166955" y="0"/>
              <a:ext cx="1463172" cy="5128025"/>
            </a:xfrm>
            <a:prstGeom prst="parallelogram">
              <a:avLst>
                <a:gd name="adj" fmla="val 59004"/>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2" name="平行四边形 41"/>
            <p:cNvSpPr/>
            <p:nvPr/>
          </p:nvSpPr>
          <p:spPr>
            <a:xfrm>
              <a:off x="3626895" y="0"/>
              <a:ext cx="1463172" cy="5128025"/>
            </a:xfrm>
            <a:prstGeom prst="parallelogram">
              <a:avLst>
                <a:gd name="adj" fmla="val 62992"/>
              </a:avLst>
            </a:prstGeom>
            <a:solidFill>
              <a:srgbClr val="C0C0C0"/>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箭头: 左 12"/>
            <p:cNvSpPr/>
            <p:nvPr/>
          </p:nvSpPr>
          <p:spPr>
            <a:xfrm rot="648923">
              <a:off x="2314409" y="3257235"/>
              <a:ext cx="2117906" cy="9320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latin typeface="Comic Sans MS" panose="030F0702030302020204" pitchFamily="66" charset="0"/>
                </a:rPr>
                <a:t>Telling</a:t>
              </a:r>
              <a:endParaRPr lang="zh-CN" altLang="en-US" sz="3735" dirty="0">
                <a:latin typeface="Comic Sans MS" panose="030F0702030302020204" pitchFamily="66" charset="0"/>
              </a:endParaRPr>
            </a:p>
          </p:txBody>
        </p:sp>
        <p:sp>
          <p:nvSpPr>
            <p:cNvPr id="41" name="箭头: 右 40"/>
            <p:cNvSpPr/>
            <p:nvPr/>
          </p:nvSpPr>
          <p:spPr>
            <a:xfrm rot="705746">
              <a:off x="5527943" y="327841"/>
              <a:ext cx="1911522" cy="973866"/>
            </a:xfrm>
            <a:prstGeom prst="rightArrow">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solidFill>
                    <a:schemeClr val="bg1"/>
                  </a:solidFill>
                  <a:latin typeface="Comic Sans MS" panose="030F0702030302020204" pitchFamily="66" charset="0"/>
                </a:rPr>
                <a:t>Showing</a:t>
              </a:r>
              <a:endParaRPr lang="zh-CN" altLang="en-US" sz="3735" dirty="0">
                <a:solidFill>
                  <a:schemeClr val="bg1"/>
                </a:solidFill>
                <a:latin typeface="Comic Sans MS" panose="030F0702030302020204" pitchFamily="66" charset="0"/>
              </a:endParaRPr>
            </a:p>
          </p:txBody>
        </p:sp>
      </p:grpSp>
      <p:sp>
        <p:nvSpPr>
          <p:cNvPr id="52" name="文本框 51"/>
          <p:cNvSpPr txBox="1"/>
          <p:nvPr/>
        </p:nvSpPr>
        <p:spPr bwMode="auto">
          <a:xfrm>
            <a:off x="575047" y="2711273"/>
            <a:ext cx="3331857" cy="1435100"/>
          </a:xfrm>
          <a:prstGeom prst="rect">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rtlCol="0" anchor="t" anchorCtr="0" compatLnSpc="1">
            <a:spAutoFit/>
          </a:bodyPr>
          <a:lstStyle/>
          <a:p>
            <a:pPr algn="ctr" defTabSz="1219200" fontAlgn="base">
              <a:spcBef>
                <a:spcPct val="0"/>
              </a:spcBef>
              <a:spcAft>
                <a:spcPct val="0"/>
              </a:spcAft>
            </a:pPr>
            <a:r>
              <a:rPr lang="en-US" sz="4265" dirty="0">
                <a:solidFill>
                  <a:srgbClr val="FFFF00"/>
                </a:solidFill>
                <a:latin typeface="Comic Sans MS" panose="030F0702030302020204" pitchFamily="66" charset="0"/>
                <a:ea typeface="微软雅黑" panose="020B0503020204020204" pitchFamily="34" charset="-122"/>
              </a:rPr>
              <a:t>We were happy.</a:t>
            </a:r>
            <a:endParaRPr lang="en-US" sz="4265" dirty="0">
              <a:solidFill>
                <a:srgbClr val="FFFF00"/>
              </a:solidFill>
              <a:latin typeface="Comic Sans MS" panose="030F0702030302020204" pitchFamily="66" charset="0"/>
              <a:ea typeface="微软雅黑" panose="020B0503020204020204" pitchFamily="34" charset="-122"/>
            </a:endParaRPr>
          </a:p>
        </p:txBody>
      </p:sp>
      <p:sp>
        <p:nvSpPr>
          <p:cNvPr id="53" name="文本框 52"/>
          <p:cNvSpPr txBox="1"/>
          <p:nvPr/>
        </p:nvSpPr>
        <p:spPr bwMode="auto">
          <a:xfrm>
            <a:off x="6932880" y="1748713"/>
            <a:ext cx="5259120" cy="1106805"/>
          </a:xfrm>
          <a:prstGeom prst="rect">
            <a:avLst/>
          </a:prstGeom>
          <a:solidFill>
            <a:srgbClr val="33CC3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rtlCol="0" anchor="t" anchorCtr="0" compatLnSpc="1">
            <a:spAutoFit/>
          </a:bodyPr>
          <a:lstStyle/>
          <a:p>
            <a:pPr algn="ctr" defTabSz="1219200" fontAlgn="base">
              <a:spcBef>
                <a:spcPct val="0"/>
              </a:spcBef>
              <a:spcAft>
                <a:spcPct val="0"/>
              </a:spcAft>
            </a:pPr>
            <a:r>
              <a:rPr lang="en-US" sz="3200" dirty="0">
                <a:solidFill>
                  <a:srgbClr val="FFFF00"/>
                </a:solidFill>
                <a:latin typeface="Comic Sans MS" panose="030F0702030302020204" pitchFamily="66" charset="0"/>
                <a:ea typeface="微软雅黑" panose="020B0503020204020204" pitchFamily="34" charset="-122"/>
              </a:rPr>
              <a:t>The room echoed with our happy laughter.</a:t>
            </a:r>
            <a:endParaRPr lang="en-US" sz="3200" dirty="0">
              <a:solidFill>
                <a:srgbClr val="FFFF00"/>
              </a:solidFill>
              <a:latin typeface="Comic Sans MS" panose="030F0702030302020204" pitchFamily="66" charset="0"/>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1861" y="2161280"/>
            <a:ext cx="2631324" cy="2085975"/>
          </a:xfrm>
          <a:prstGeom prst="rect">
            <a:avLst/>
          </a:prstGeom>
        </p:spPr>
      </p:pic>
      <p:sp>
        <p:nvSpPr>
          <p:cNvPr id="4" name="文本框 3"/>
          <p:cNvSpPr txBox="1"/>
          <p:nvPr/>
        </p:nvSpPr>
        <p:spPr>
          <a:xfrm>
            <a:off x="9101455" y="5125085"/>
            <a:ext cx="2736850" cy="783590"/>
          </a:xfrm>
          <a:prstGeom prst="rect">
            <a:avLst/>
          </a:prstGeom>
          <a:solidFill>
            <a:srgbClr val="FF3300"/>
          </a:solidFill>
        </p:spPr>
        <p:txBody>
          <a:bodyPr wrap="square" rtlCol="0">
            <a:noAutofit/>
          </a:bodyPr>
          <a:lstStyle>
            <a:defPPr>
              <a:defRPr lang="zh-CN"/>
            </a:defPPr>
            <a:lvl1pPr>
              <a:defRPr sz="4400">
                <a:solidFill>
                  <a:srgbClr val="000000"/>
                </a:solidFill>
                <a:latin typeface="Comic Sans MS" panose="030F0702030302020204" pitchFamily="66" charset="0"/>
                <a:ea typeface="宋体" panose="02010600030101010101" pitchFamily="2" charset="-122"/>
                <a:cs typeface="Times New Roman" panose="02020603050405020304" charset="0"/>
              </a:defRPr>
            </a:lvl1pPr>
          </a:lstStyle>
          <a:p>
            <a:r>
              <a:rPr lang="en-US" altLang="zh-CN" sz="3600" dirty="0">
                <a:solidFill>
                  <a:schemeClr val="bg1"/>
                </a:solidFill>
              </a:rPr>
              <a:t>atmosphere</a:t>
            </a:r>
            <a:endParaRPr lang="en-US" altLang="zh-CN" sz="3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845" y="15875"/>
            <a:ext cx="12114530" cy="7239635"/>
          </a:xfrm>
        </p:spPr>
        <p:txBody>
          <a:bodyPr>
            <a:normAutofit fontScale="57500"/>
          </a:bodyPr>
          <a:lstStyle/>
          <a:p>
            <a:pPr marL="0" lvl="0" indent="0" algn="just">
              <a:lnSpc>
                <a:spcPct val="120000"/>
              </a:lnSpc>
              <a:spcBef>
                <a:spcPts val="0"/>
              </a:spcBef>
              <a:buNone/>
            </a:pPr>
            <a:r>
              <a:rPr lang="en-US" sz="3400" i="1" kern="100" dirty="0">
                <a:latin typeface="Times New Roman" panose="02020603050405020304" charset="0"/>
                <a:ea typeface="宋体" panose="02010600030101010101" pitchFamily="2" charset="-122"/>
                <a:cs typeface="Times New Roman" panose="02020603050405020304" charset="0"/>
                <a:sym typeface="+mn-ea"/>
              </a:rPr>
              <a:t>           </a:t>
            </a:r>
            <a:r>
              <a:rPr lang="en-US" sz="3400" b="1" i="1" kern="100" dirty="0">
                <a:latin typeface="Times New Roman" panose="02020603050405020304" charset="0"/>
                <a:ea typeface="宋体" panose="02010600030101010101" pitchFamily="2" charset="-122"/>
                <a:cs typeface="Times New Roman" panose="02020603050405020304" charset="0"/>
                <a:sym typeface="+mn-ea"/>
              </a:rPr>
              <a:t>Para.1  But when Dad pulled back the right turkey leg, it slipped from his oily fingers.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It sprank back,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splashing gravy in his direction.</a:t>
            </a:r>
            <a:r>
              <a:rPr lang="en-US" altLang="zh-CN" sz="4175"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As Dad jumped backward to avoid it</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he was tripped and lost his balance.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So nervous was he </a:t>
            </a:r>
            <a:r>
              <a:rPr lang="en-US" altLang="zh-CN" sz="4175"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rPr>
              <a:t>that he dropped the electric carving knife.</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Accidently</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his waving hand swept the turkey into the air. </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Fortunately,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he regained his footing just in time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to grab the falling turkey.</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Mama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quickly </a:t>
            </a:r>
            <a:r>
              <a:rPr lang="en-US" altLang="zh-CN" sz="4175" b="1" dirty="0">
                <a:solidFill>
                  <a:srgbClr val="000000"/>
                </a:solidFill>
                <a:latin typeface="Comic Sans MS" panose="030F0702030302020204" pitchFamily="66" charset="0"/>
                <a:ea typeface="宋体" panose="02010600030101010101" pitchFamily="2" charset="-122"/>
                <a:cs typeface="Times New Roman" panose="02020603050405020304" charset="0"/>
                <a:sym typeface="+mn-ea"/>
              </a:rPr>
              <a:t>unplugged the carving knife and placed it on the table.</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“Turkey leg! Turkey leg!” screamed Lonnie,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bouncing and kicking in his seat.</a:t>
            </a:r>
            <a:endPar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endParaRPr>
          </a:p>
          <a:p>
            <a:pPr lvl="0" indent="0" algn="just">
              <a:lnSpc>
                <a:spcPct val="120000"/>
              </a:lnSpc>
              <a:buNone/>
            </a:pPr>
            <a:r>
              <a:rPr lang="en-US" altLang="zh-CN" sz="3500" i="1" kern="100" dirty="0">
                <a:latin typeface="Times New Roman" panose="02020603050405020304" charset="0"/>
                <a:ea typeface="宋体" panose="02010600030101010101" pitchFamily="2" charset="-122"/>
                <a:cs typeface="Times New Roman" panose="02020603050405020304" charset="0"/>
              </a:rPr>
              <a:t>    </a:t>
            </a:r>
            <a:r>
              <a:rPr lang="en-US" altLang="zh-CN" sz="3500" b="1" i="1" kern="100" dirty="0">
                <a:latin typeface="Times New Roman" panose="02020603050405020304" charset="0"/>
                <a:ea typeface="宋体" panose="02010600030101010101" pitchFamily="2" charset="-122"/>
                <a:cs typeface="Times New Roman" panose="02020603050405020304" charset="0"/>
              </a:rPr>
              <a:t>Paragraph 2: As Lonnie yelled, we found a turkey leg was missing.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We searched around the room, under the table, </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but in vain. </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We looked at Fido, </a:t>
            </a:r>
            <a:r>
              <a:rPr lang="en-US" altLang="zh-CN" sz="4175"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who was standing at the gate</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a:t>
            </a:r>
            <a:r>
              <a:rPr lang="en-US" altLang="zh-CN" sz="4175" b="1" dirty="0">
                <a:solidFill>
                  <a:srgbClr val="006600"/>
                </a:solidFill>
                <a:latin typeface="Comic Sans MS" panose="030F0702030302020204" pitchFamily="66" charset="0"/>
                <a:ea typeface="宋体" panose="02010600030101010101" pitchFamily="2" charset="-122"/>
                <a:cs typeface="Times New Roman" panose="02020603050405020304" charset="0"/>
                <a:sym typeface="+mn-ea"/>
              </a:rPr>
              <a:t>licking his lips</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Surprisingly,</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little Lonnie still yelled and kicked in his seat, </a:t>
            </a:r>
            <a:r>
              <a:rPr lang="en-US" altLang="zh-CN" sz="4175" b="1" dirty="0">
                <a:solidFill>
                  <a:srgbClr val="FF0000"/>
                </a:solidFill>
                <a:latin typeface="Comic Sans MS" panose="030F0702030302020204" pitchFamily="66" charset="0"/>
                <a:ea typeface="宋体" panose="02010600030101010101" pitchFamily="2" charset="-122"/>
                <a:cs typeface="Times New Roman" panose="02020603050405020304" charset="0"/>
                <a:sym typeface="+mn-ea"/>
              </a:rPr>
              <a:t>with his eyes staring at something upward.</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We followed his eyes' direction.</a:t>
            </a:r>
            <a:r>
              <a:rPr lang="en-US" altLang="zh-CN" sz="4175" b="1" dirty="0">
                <a:solidFill>
                  <a:srgbClr val="0000FF"/>
                </a:solidFill>
                <a:latin typeface="Comic Sans MS" panose="030F0702030302020204" pitchFamily="66" charset="0"/>
                <a:ea typeface="宋体" panose="02010600030101010101" pitchFamily="2" charset="-122"/>
                <a:cs typeface="Times New Roman" panose="02020603050405020304" charset="0"/>
                <a:sym typeface="+mn-ea"/>
              </a:rPr>
              <a:t>There,</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a:t>
            </a:r>
            <a:r>
              <a:rPr lang="en-US" altLang="zh-CN" sz="4175" b="1" dirty="0">
                <a:solidFill>
                  <a:srgbClr val="FF00FF"/>
                </a:solidFill>
                <a:latin typeface="Comic Sans MS" panose="030F0702030302020204" pitchFamily="66" charset="0"/>
                <a:ea typeface="宋体" panose="02010600030101010101" pitchFamily="2" charset="-122"/>
                <a:cs typeface="Times New Roman" panose="02020603050405020304" charset="0"/>
                <a:sym typeface="+mn-ea"/>
              </a:rPr>
              <a:t>lying on the top of chandelier</a:t>
            </a:r>
            <a:r>
              <a:rPr lang="en-US" altLang="zh-CN" sz="4175" b="1" dirty="0">
                <a:latin typeface="Comic Sans MS" panose="030F0702030302020204" pitchFamily="66" charset="0"/>
                <a:ea typeface="宋体" panose="02010600030101010101" pitchFamily="2" charset="-122"/>
                <a:cs typeface="Times New Roman" panose="02020603050405020304" charset="0"/>
                <a:sym typeface="+mn-ea"/>
              </a:rPr>
              <a:t> was the missing turkey leg.</a:t>
            </a:r>
            <a:r>
              <a:rPr lang="en-US" sz="4175" b="1" dirty="0">
                <a:solidFill>
                  <a:srgbClr val="000000"/>
                </a:solidFill>
                <a:uFillTx/>
                <a:latin typeface="Comic Sans MS" panose="030F0702030302020204" pitchFamily="66" charset="0"/>
                <a:ea typeface="微软雅黑" panose="020B0503020204020204" pitchFamily="34" charset="-122"/>
                <a:sym typeface="+mn-ea"/>
              </a:rPr>
              <a:t>We all jumped to our feet, </a:t>
            </a:r>
            <a:r>
              <a:rPr lang="en-US" sz="4175" b="1" dirty="0">
                <a:solidFill>
                  <a:srgbClr val="006600"/>
                </a:solidFill>
                <a:uFillTx/>
                <a:latin typeface="Comic Sans MS" panose="030F0702030302020204" pitchFamily="66" charset="0"/>
                <a:ea typeface="微软雅黑" panose="020B0503020204020204" pitchFamily="34" charset="-122"/>
                <a:sym typeface="+mn-ea"/>
              </a:rPr>
              <a:t>dancing and screaming with joy</a:t>
            </a:r>
            <a:r>
              <a:rPr lang="en-US" sz="4175" b="1" dirty="0">
                <a:solidFill>
                  <a:srgbClr val="000000"/>
                </a:solidFill>
                <a:uFillTx/>
                <a:latin typeface="Comic Sans MS" panose="030F0702030302020204" pitchFamily="66" charset="0"/>
                <a:ea typeface="微软雅黑" panose="020B0503020204020204" pitchFamily="34" charset="-122"/>
                <a:sym typeface="+mn-ea"/>
              </a:rPr>
              <a:t>. The room echoed with our happy laughter and our gratitude for the returning turkey leg.</a:t>
            </a:r>
            <a:endParaRPr lang="zh-CN" altLang="en-US" kern="100" dirty="0">
              <a:latin typeface="Times New Roman" panose="02020603050405020304" charset="0"/>
              <a:ea typeface="宋体" panose="02010600030101010101" pitchFamily="2" charset="-122"/>
              <a:cs typeface="Times New Roman" panose="02020603050405020304" charset="0"/>
              <a:sym typeface="+mn-ea"/>
            </a:endParaRPr>
          </a:p>
          <a:p>
            <a:endParaRPr lang="en-US" altLang="zh-CN" kern="100" dirty="0">
              <a:latin typeface="Times New Roman" panose="02020603050405020304" charset="0"/>
              <a:ea typeface="宋体" panose="02010600030101010101" pitchFamily="2" charset="-122"/>
              <a:cs typeface="Times New Roman" panose="02020603050405020304" charset="0"/>
              <a:sym typeface="+mn-ea"/>
            </a:endParaRPr>
          </a:p>
          <a:p>
            <a:endParaRPr lang="zh-CN" altLang="en-US" kern="100" dirty="0">
              <a:latin typeface="Times New Roman" panose="02020603050405020304" charset="0"/>
              <a:ea typeface="宋体" panose="02010600030101010101" pitchFamily="2" charset="-122"/>
              <a:cs typeface="Times New Roman" panose="02020603050405020304" charset="0"/>
              <a:sym typeface="+mn-ea"/>
            </a:endParaRPr>
          </a:p>
          <a:p>
            <a:endParaRPr kern="100" dirty="0">
              <a:latin typeface="Times New Roman" panose="02020603050405020304" charset="0"/>
              <a:ea typeface="宋体" panose="02010600030101010101" pitchFamily="2" charset="-122"/>
              <a:cs typeface="Times New Roman" panose="02020603050405020304" charset="0"/>
              <a:sym typeface="+mn-ea"/>
            </a:endParaRPr>
          </a:p>
          <a:p>
            <a:endParaRPr lang="zh-CN" altLang="en-US" dirty="0"/>
          </a:p>
        </p:txBody>
      </p:sp>
      <p:sp>
        <p:nvSpPr>
          <p:cNvPr id="5" name="椭圆形标注 4"/>
          <p:cNvSpPr/>
          <p:nvPr/>
        </p:nvSpPr>
        <p:spPr>
          <a:xfrm>
            <a:off x="6883302" y="2336573"/>
            <a:ext cx="3481705" cy="592455"/>
          </a:xfrm>
          <a:prstGeom prst="wedgeEllipseCallou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楷体" panose="02010609060101010101" charset="-122"/>
                <a:ea typeface="楷体" panose="02010609060101010101" charset="-122"/>
              </a:rPr>
              <a:t>照应续写所给首句（</a:t>
            </a:r>
            <a:r>
              <a:rPr lang="en-US" altLang="zh-CN" sz="2000" b="1" dirty="0">
                <a:solidFill>
                  <a:schemeClr val="bg1"/>
                </a:solidFill>
                <a:latin typeface="楷体" panose="02010609060101010101" charset="-122"/>
                <a:ea typeface="楷体" panose="02010609060101010101" charset="-122"/>
              </a:rPr>
              <a:t>Para.2)</a:t>
            </a:r>
            <a:endParaRPr lang="en-US" altLang="zh-CN" sz="2000" b="1" dirty="0">
              <a:solidFill>
                <a:schemeClr val="bg1"/>
              </a:solidFill>
              <a:latin typeface="楷体" panose="02010609060101010101" charset="-122"/>
              <a:ea typeface="楷体" panose="02010609060101010101" charset="-122"/>
            </a:endParaRPr>
          </a:p>
        </p:txBody>
      </p:sp>
      <p:sp>
        <p:nvSpPr>
          <p:cNvPr id="6" name="椭圆形标注 13"/>
          <p:cNvSpPr/>
          <p:nvPr/>
        </p:nvSpPr>
        <p:spPr>
          <a:xfrm>
            <a:off x="8134985" y="3742690"/>
            <a:ext cx="3733165" cy="592455"/>
          </a:xfrm>
          <a:prstGeom prst="wedgeEllipseCallou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楷体" panose="02010609060101010101" charset="-122"/>
                <a:ea typeface="楷体" panose="02010609060101010101" charset="-122"/>
              </a:rPr>
              <a:t>照应原文细节描写</a:t>
            </a:r>
            <a:endParaRPr lang="zh-CN" altLang="en-US" sz="2400" b="1" dirty="0">
              <a:solidFill>
                <a:schemeClr val="bg1"/>
              </a:solidFill>
              <a:latin typeface="楷体" panose="02010609060101010101" charset="-122"/>
              <a:ea typeface="楷体" panose="02010609060101010101" charset="-122"/>
            </a:endParaRPr>
          </a:p>
        </p:txBody>
      </p:sp>
      <p:grpSp>
        <p:nvGrpSpPr>
          <p:cNvPr id="7" name="组合 6"/>
          <p:cNvGrpSpPr/>
          <p:nvPr/>
        </p:nvGrpSpPr>
        <p:grpSpPr>
          <a:xfrm rot="10800000">
            <a:off x="2600325" y="5528945"/>
            <a:ext cx="4652010" cy="885190"/>
            <a:chOff x="6329" y="9552"/>
            <a:chExt cx="4883" cy="1038"/>
          </a:xfrm>
          <a:solidFill>
            <a:srgbClr val="FF3300"/>
          </a:solidFill>
        </p:grpSpPr>
        <p:sp>
          <p:nvSpPr>
            <p:cNvPr id="8" name="椭圆形标注 32"/>
            <p:cNvSpPr/>
            <p:nvPr/>
          </p:nvSpPr>
          <p:spPr>
            <a:xfrm rot="11100000">
              <a:off x="6347" y="9552"/>
              <a:ext cx="4865" cy="1038"/>
            </a:xfrm>
            <a:prstGeom prst="wedgeEllipseCallout">
              <a:avLst>
                <a:gd name="adj1" fmla="val -20729"/>
                <a:gd name="adj2" fmla="val 67075"/>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楷体" panose="02010609060101010101" charset="-122"/>
                <a:ea typeface="楷体" panose="02010609060101010101" charset="-122"/>
              </a:endParaRPr>
            </a:p>
          </p:txBody>
        </p:sp>
        <p:sp>
          <p:nvSpPr>
            <p:cNvPr id="9" name="文本框 8"/>
            <p:cNvSpPr txBox="1"/>
            <p:nvPr/>
          </p:nvSpPr>
          <p:spPr>
            <a:xfrm rot="11069058">
              <a:off x="6329" y="9741"/>
              <a:ext cx="4384" cy="540"/>
            </a:xfrm>
            <a:prstGeom prst="rect">
              <a:avLst/>
            </a:prstGeom>
            <a:noFill/>
          </p:spPr>
          <p:txBody>
            <a:bodyPr wrap="square" rtlCol="0">
              <a:spAutoFit/>
            </a:bodyPr>
            <a:lstStyle/>
            <a:p>
              <a:r>
                <a:rPr lang="zh-CN" altLang="en-US" sz="2400" b="1" dirty="0">
                  <a:solidFill>
                    <a:schemeClr val="bg1"/>
                  </a:solidFill>
                  <a:latin typeface="楷体" panose="02010609060101010101" charset="-122"/>
                  <a:ea typeface="楷体" panose="02010609060101010101" charset="-122"/>
                </a:rPr>
                <a:t>照应原文圣诞节</a:t>
              </a:r>
              <a:r>
                <a:rPr lang="zh-CN" altLang="en-US" sz="2400" b="1" dirty="0">
                  <a:solidFill>
                    <a:schemeClr val="bg1"/>
                  </a:solidFill>
                  <a:latin typeface="楷体" panose="02010609060101010101" charset="-122"/>
                  <a:ea typeface="楷体" panose="02010609060101010101" charset="-122"/>
                </a:rPr>
                <a:t>氛围和主题</a:t>
              </a:r>
              <a:endParaRPr lang="zh-CN" altLang="en-US" sz="2400" b="1" dirty="0">
                <a:solidFill>
                  <a:schemeClr val="bg1"/>
                </a:solidFill>
                <a:latin typeface="楷体" panose="02010609060101010101" charset="-122"/>
                <a:ea typeface="楷体" panose="02010609060101010101" charset="-122"/>
              </a:endParaRPr>
            </a:p>
          </p:txBody>
        </p:sp>
      </p:grpSp>
      <p:sp>
        <p:nvSpPr>
          <p:cNvPr id="2" name="椭圆形标注 13"/>
          <p:cNvSpPr/>
          <p:nvPr/>
        </p:nvSpPr>
        <p:spPr>
          <a:xfrm>
            <a:off x="4508470" y="1841674"/>
            <a:ext cx="3481705" cy="592455"/>
          </a:xfrm>
          <a:prstGeom prst="wedgeEllipse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solidFill>
                  <a:schemeClr val="bg1"/>
                </a:solidFill>
                <a:latin typeface="楷体" panose="02010609060101010101" charset="-122"/>
                <a:ea typeface="楷体" panose="02010609060101010101" charset="-122"/>
              </a:rPr>
              <a:t>照应人物特点</a:t>
            </a:r>
            <a:endParaRPr lang="zh-CN" altLang="en-US" sz="2400" b="1" dirty="0">
              <a:solidFill>
                <a:schemeClr val="bg1"/>
              </a:solidFill>
              <a:latin typeface="楷体" panose="02010609060101010101" charset="-122"/>
              <a:ea typeface="楷体" panose="02010609060101010101" charset="-122"/>
            </a:endParaRPr>
          </a:p>
        </p:txBody>
      </p:sp>
      <p:sp>
        <p:nvSpPr>
          <p:cNvPr id="10" name="椭圆形标注 13"/>
          <p:cNvSpPr/>
          <p:nvPr/>
        </p:nvSpPr>
        <p:spPr>
          <a:xfrm>
            <a:off x="1861790" y="552624"/>
            <a:ext cx="3481705" cy="592455"/>
          </a:xfrm>
          <a:prstGeom prst="wedgeEllipseCallout">
            <a:avLst/>
          </a:prstGeom>
          <a:solidFill>
            <a:srgbClr val="F4330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solidFill>
                  <a:schemeClr val="bg1"/>
                </a:solidFill>
                <a:latin typeface="楷体" panose="02010609060101010101" charset="-122"/>
                <a:ea typeface="楷体" panose="02010609060101010101" charset="-122"/>
              </a:rPr>
              <a:t>照应人物特点</a:t>
            </a:r>
            <a:endParaRPr lang="zh-CN" altLang="en-US" sz="2400" b="1" dirty="0">
              <a:solidFill>
                <a:schemeClr val="bg1"/>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down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bldLvl="0" animBg="1"/>
      <p:bldP spid="6" grpId="1" animBg="1"/>
      <p:bldP spid="2" grpId="0" bldLvl="0" animBg="1"/>
      <p:bldP spid="2" grpId="1" animBg="1"/>
      <p:bldP spid="10" grpId="0" bldLvl="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304396" y="276225"/>
            <a:ext cx="11583947" cy="6305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522790" y="102307"/>
            <a:ext cx="2569397" cy="523220"/>
          </a:xfrm>
          <a:prstGeom prst="rect">
            <a:avLst/>
          </a:prstGeom>
          <a:noFill/>
          <a:ln w="28575">
            <a:solidFill>
              <a:srgbClr val="FF3300"/>
            </a:solidFill>
            <a:prstDash val="sysDot"/>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6600"/>
                </a:solidFill>
                <a:effectLst/>
                <a:uLnTx/>
                <a:uFillTx/>
                <a:latin typeface="Comic Sans MS" panose="030F0702030302020204" pitchFamily="66" charset="0"/>
                <a:ea typeface="楷体" panose="02010609060101010101" charset="-122"/>
              </a:rPr>
              <a:t>Characters: </a:t>
            </a:r>
            <a:endParaRPr kumimoji="0" lang="en-US" altLang="zh-CN" sz="2800" b="1" i="0" u="none" strike="noStrike" kern="1200" cap="none" spc="0" normalizeH="0" baseline="0" noProof="0" dirty="0">
              <a:ln>
                <a:noFill/>
              </a:ln>
              <a:solidFill>
                <a:srgbClr val="006600"/>
              </a:solidFill>
              <a:effectLst/>
              <a:uLnTx/>
              <a:uFillTx/>
              <a:latin typeface="Comic Sans MS" panose="030F0702030302020204" pitchFamily="66" charset="0"/>
              <a:ea typeface="楷体" panose="02010609060101010101" charset="-122"/>
            </a:endParaRPr>
          </a:p>
        </p:txBody>
      </p:sp>
      <p:sp>
        <p:nvSpPr>
          <p:cNvPr id="4" name="文本框 3"/>
          <p:cNvSpPr txBox="1"/>
          <p:nvPr/>
        </p:nvSpPr>
        <p:spPr>
          <a:xfrm>
            <a:off x="3122780" y="1272746"/>
            <a:ext cx="15415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rPr>
              <a:t>Dad</a:t>
            </a:r>
            <a:endParaRPr kumimoji="0" lang="en-US" altLang="zh-CN"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endParaRPr>
          </a:p>
        </p:txBody>
      </p:sp>
      <p:sp>
        <p:nvSpPr>
          <p:cNvPr id="5" name="文本框 4"/>
          <p:cNvSpPr txBox="1"/>
          <p:nvPr/>
        </p:nvSpPr>
        <p:spPr>
          <a:xfrm>
            <a:off x="3064539" y="1978597"/>
            <a:ext cx="1600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rPr>
              <a:t>Mama</a:t>
            </a:r>
            <a:endParaRPr kumimoji="0" lang="en-US" altLang="zh-CN"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endParaRPr>
          </a:p>
        </p:txBody>
      </p:sp>
      <p:sp>
        <p:nvSpPr>
          <p:cNvPr id="7" name="文本框 6"/>
          <p:cNvSpPr txBox="1"/>
          <p:nvPr/>
        </p:nvSpPr>
        <p:spPr>
          <a:xfrm>
            <a:off x="3064510" y="3621405"/>
            <a:ext cx="346710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rPr>
              <a:t>Lonnie</a:t>
            </a:r>
            <a:r>
              <a:rPr kumimoji="0" lang="zh-CN" altLang="en-US"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rPr>
              <a:t>：</a:t>
            </a:r>
            <a:r>
              <a:rPr kumimoji="0" lang="en-US" altLang="zh-CN" sz="2800" b="1" i="0" u="none" strike="noStrike" kern="1200" cap="none" spc="0" normalizeH="0" baseline="0" noProof="0" dirty="0">
                <a:ln>
                  <a:noFill/>
                </a:ln>
                <a:solidFill>
                  <a:srgbClr val="0070C0"/>
                </a:solidFill>
                <a:effectLst/>
                <a:uLnTx/>
                <a:uFillTx/>
                <a:latin typeface="Comic Sans MS" panose="030F0702030302020204" pitchFamily="66" charset="0"/>
                <a:ea typeface="楷体" panose="02010609060101010101" charset="-122"/>
              </a:rPr>
              <a:t>little baby</a:t>
            </a:r>
            <a:r>
              <a:rPr kumimoji="0" lang="en-US" altLang="zh-CN" sz="2800" b="1" i="0" u="none" strike="noStrike" kern="1200" cap="none" spc="0" normalizeH="0" baseline="0" noProof="0" dirty="0">
                <a:ln>
                  <a:noFill/>
                </a:ln>
                <a:solidFill>
                  <a:schemeClr val="accent2">
                    <a:lumMod val="50000"/>
                  </a:schemeClr>
                </a:solidFill>
                <a:effectLst/>
                <a:uLnTx/>
                <a:uFillTx/>
                <a:latin typeface="Comic Sans MS" panose="030F0702030302020204" pitchFamily="66" charset="0"/>
                <a:ea typeface="楷体" panose="02010609060101010101" charset="-122"/>
              </a:rPr>
              <a:t> </a:t>
            </a:r>
            <a:endParaRPr kumimoji="0" lang="en-US" altLang="zh-CN" sz="2800" b="1" i="0" u="none" strike="noStrike" kern="1200" cap="none" spc="0" normalizeH="0" baseline="0" noProof="0" dirty="0">
              <a:ln>
                <a:noFill/>
              </a:ln>
              <a:solidFill>
                <a:schemeClr val="accent2">
                  <a:lumMod val="50000"/>
                </a:schemeClr>
              </a:solidFill>
              <a:effectLst/>
              <a:uLnTx/>
              <a:uFillTx/>
              <a:latin typeface="Comic Sans MS" panose="030F0702030302020204" pitchFamily="66" charset="0"/>
              <a:ea typeface="楷体" panose="02010609060101010101" charset="-122"/>
            </a:endParaRPr>
          </a:p>
        </p:txBody>
      </p:sp>
      <p:pic>
        <p:nvPicPr>
          <p:cNvPr id="36" name="内容占位符 10" descr="图片包含 放飞&#10;&#10;已生成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461" t="-636" r="26442" b="33184"/>
          <a:stretch>
            <a:fillRect/>
          </a:stretch>
        </p:blipFill>
        <p:spPr>
          <a:xfrm>
            <a:off x="0" y="0"/>
            <a:ext cx="1416423" cy="818543"/>
          </a:xfrm>
          <a:prstGeom prst="rect">
            <a:avLst/>
          </a:prstGeom>
        </p:spPr>
      </p:pic>
      <p:sp>
        <p:nvSpPr>
          <p:cNvPr id="17" name="文本框 16"/>
          <p:cNvSpPr txBox="1"/>
          <p:nvPr/>
        </p:nvSpPr>
        <p:spPr>
          <a:xfrm>
            <a:off x="1087612" y="4468204"/>
            <a:ext cx="3155458"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rPr>
              <a:t>Fido: </a:t>
            </a:r>
            <a:r>
              <a:rPr kumimoji="0" lang="en-US" altLang="zh-CN" sz="2800" b="1" i="0" u="none" strike="noStrike" kern="1200" cap="none" spc="0" normalizeH="0" baseline="0" noProof="0" dirty="0">
                <a:ln>
                  <a:noFill/>
                </a:ln>
                <a:solidFill>
                  <a:srgbClr val="0070C0"/>
                </a:solidFill>
                <a:effectLst/>
                <a:uLnTx/>
                <a:uFillTx/>
                <a:latin typeface="Comic Sans MS" panose="030F0702030302020204" pitchFamily="66" charset="0"/>
                <a:ea typeface="楷体" panose="02010609060101010101" charset="-122"/>
              </a:rPr>
              <a:t>our dog</a:t>
            </a:r>
            <a:endParaRPr kumimoji="0" lang="en-US" altLang="zh-CN" sz="2800" b="1" i="0" u="none" strike="noStrike" kern="1200" cap="none" spc="0" normalizeH="0" baseline="0" noProof="0" dirty="0">
              <a:ln>
                <a:noFill/>
              </a:ln>
              <a:solidFill>
                <a:srgbClr val="0070C0"/>
              </a:solidFill>
              <a:effectLst/>
              <a:uLnTx/>
              <a:uFillTx/>
              <a:latin typeface="Comic Sans MS" panose="030F0702030302020204" pitchFamily="66" charset="0"/>
              <a:ea typeface="楷体" panose="02010609060101010101" charset="-122"/>
            </a:endParaRPr>
          </a:p>
        </p:txBody>
      </p:sp>
      <p:sp>
        <p:nvSpPr>
          <p:cNvPr id="18" name="文本框 17"/>
          <p:cNvSpPr txBox="1"/>
          <p:nvPr/>
        </p:nvSpPr>
        <p:spPr>
          <a:xfrm>
            <a:off x="2988945" y="2835275"/>
            <a:ext cx="460311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rPr>
              <a:t>Slim: </a:t>
            </a:r>
            <a:r>
              <a:rPr kumimoji="0" lang="en-US" altLang="zh-CN" sz="2800" b="1" i="0" u="none" strike="noStrike" kern="1200" cap="none" spc="0" normalizeH="0" baseline="0" noProof="0" dirty="0">
                <a:ln>
                  <a:noFill/>
                </a:ln>
                <a:solidFill>
                  <a:srgbClr val="0070C0"/>
                </a:solidFill>
                <a:effectLst/>
                <a:uLnTx/>
                <a:uFillTx/>
                <a:latin typeface="Comic Sans MS" panose="030F0702030302020204" pitchFamily="66" charset="0"/>
                <a:ea typeface="楷体" panose="02010609060101010101" charset="-122"/>
              </a:rPr>
              <a:t>my</a:t>
            </a:r>
            <a:r>
              <a:rPr kumimoji="0" lang="en-US" altLang="zh-CN" sz="2800" b="1" i="0" u="none" strike="noStrike" kern="1200" cap="none" spc="0" normalizeH="0" noProof="0" dirty="0">
                <a:ln>
                  <a:noFill/>
                </a:ln>
                <a:solidFill>
                  <a:srgbClr val="0070C0"/>
                </a:solidFill>
                <a:effectLst/>
                <a:uLnTx/>
                <a:uFillTx/>
                <a:latin typeface="Comic Sans MS" panose="030F0702030302020204" pitchFamily="66" charset="0"/>
                <a:ea typeface="楷体" panose="02010609060101010101" charset="-122"/>
              </a:rPr>
              <a:t> big brother</a:t>
            </a:r>
            <a:endParaRPr kumimoji="0" lang="en-US" altLang="zh-CN" sz="2800" b="1" i="0" u="none" strike="noStrike" kern="1200" cap="none" spc="0" normalizeH="0" baseline="0" noProof="0" dirty="0">
              <a:ln>
                <a:noFill/>
              </a:ln>
              <a:solidFill>
                <a:srgbClr val="0070C0"/>
              </a:solidFill>
              <a:effectLst/>
              <a:uLnTx/>
              <a:uFillTx/>
              <a:latin typeface="Comic Sans MS" panose="030F0702030302020204" pitchFamily="66" charset="0"/>
              <a:ea typeface="楷体" panose="02010609060101010101" charset="-122"/>
            </a:endParaRPr>
          </a:p>
        </p:txBody>
      </p:sp>
      <p:sp>
        <p:nvSpPr>
          <p:cNvPr id="19" name="文本框 18"/>
          <p:cNvSpPr txBox="1"/>
          <p:nvPr/>
        </p:nvSpPr>
        <p:spPr>
          <a:xfrm>
            <a:off x="1087697" y="3097860"/>
            <a:ext cx="1600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rPr>
              <a:t>all kids</a:t>
            </a:r>
            <a:endParaRPr kumimoji="0" lang="en-US" altLang="zh-CN"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endParaRPr>
          </a:p>
        </p:txBody>
      </p:sp>
      <p:pic>
        <p:nvPicPr>
          <p:cNvPr id="23" name="图片 22"/>
          <p:cNvPicPr>
            <a:picLocks noChangeAspect="1"/>
          </p:cNvPicPr>
          <p:nvPr/>
        </p:nvPicPr>
        <p:blipFill rotWithShape="1">
          <a:blip r:embed="rId2"/>
          <a:srcRect b="8169"/>
          <a:stretch>
            <a:fillRect/>
          </a:stretch>
        </p:blipFill>
        <p:spPr>
          <a:xfrm>
            <a:off x="6986270" y="1656080"/>
            <a:ext cx="4806315" cy="2880360"/>
          </a:xfrm>
          <a:prstGeom prst="rect">
            <a:avLst/>
          </a:prstGeom>
        </p:spPr>
      </p:pic>
      <p:sp>
        <p:nvSpPr>
          <p:cNvPr id="24" name="文本框 23"/>
          <p:cNvSpPr txBox="1"/>
          <p:nvPr/>
        </p:nvSpPr>
        <p:spPr>
          <a:xfrm>
            <a:off x="964415" y="1600406"/>
            <a:ext cx="184673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rPr>
              <a:t>Grandma</a:t>
            </a:r>
            <a:endParaRPr kumimoji="0" lang="en-US" altLang="zh-CN" sz="2800" b="1" i="0" u="none" strike="noStrike" kern="1200" cap="none" spc="0" normalizeH="0" baseline="0" noProof="0" dirty="0">
              <a:ln>
                <a:noFill/>
              </a:ln>
              <a:solidFill>
                <a:srgbClr val="002060"/>
              </a:solidFill>
              <a:effectLst/>
              <a:uLnTx/>
              <a:uFillTx/>
              <a:latin typeface="Comic Sans MS" panose="030F0702030302020204" pitchFamily="66" charset="0"/>
              <a:ea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checkerboard(across)">
                                      <p:cBhvr>
                                        <p:cTn id="16" dur="500"/>
                                        <p:tgtEl>
                                          <p:spTgt spid="17"/>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checkerboard(across)">
                                      <p:cBhvr>
                                        <p:cTn id="19" dur="500"/>
                                        <p:tgtEl>
                                          <p:spTgt spid="1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checkerboard(across)">
                                      <p:cBhvr>
                                        <p:cTn id="22" dur="500"/>
                                        <p:tgtEl>
                                          <p:spTgt spid="19"/>
                                        </p:tgtEl>
                                      </p:cBhvr>
                                    </p:animEffec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5" presetClass="entr" presetSubtype="1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checkerboard(across)">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4" grpId="0"/>
      <p:bldP spid="4" grpId="1"/>
      <p:bldP spid="5" grpId="0"/>
      <p:bldP spid="5" grpId="1"/>
      <p:bldP spid="7" grpId="0"/>
      <p:bldP spid="7" grpId="1"/>
      <p:bldP spid="17" grpId="0"/>
      <p:bldP spid="17" grpId="1"/>
      <p:bldP spid="18" grpId="0"/>
      <p:bldP spid="18" grpId="1"/>
      <p:bldP spid="19" grpId="0"/>
      <p:bldP spid="19" grpId="1"/>
      <p:bldP spid="24" grpId="0"/>
      <p:bldP spid="2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4832532" y="0"/>
            <a:ext cx="1550337" cy="6858000"/>
          </a:xfrm>
          <a:prstGeom prst="rect">
            <a:avLst/>
          </a:prstGeom>
          <a:gradFill>
            <a:gsLst>
              <a:gs pos="0">
                <a:schemeClr val="bg1">
                  <a:alpha val="0"/>
                </a:schemeClr>
              </a:gs>
              <a:gs pos="100000">
                <a:schemeClr val="bg1">
                  <a:lumMod val="75000"/>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4" name="任意多边形 3"/>
          <p:cNvSpPr/>
          <p:nvPr/>
        </p:nvSpPr>
        <p:spPr>
          <a:xfrm>
            <a:off x="2426508" y="954635"/>
            <a:ext cx="9267825" cy="4773295"/>
          </a:xfrm>
          <a:custGeom>
            <a:avLst/>
            <a:gdLst>
              <a:gd name="connisteX0" fmla="*/ 0 w 8070215"/>
              <a:gd name="connsiteY0" fmla="*/ 4332838 h 4649068"/>
              <a:gd name="connisteX1" fmla="*/ 3402330 w 8070215"/>
              <a:gd name="connsiteY1" fmla="*/ 868 h 4649068"/>
              <a:gd name="connisteX2" fmla="*/ 8070215 w 8070215"/>
              <a:gd name="connsiteY2" fmla="*/ 4649068 h 4649068"/>
            </a:gdLst>
            <a:ahLst/>
            <a:cxnLst>
              <a:cxn ang="0">
                <a:pos x="connisteX0" y="connsiteY0"/>
              </a:cxn>
              <a:cxn ang="0">
                <a:pos x="connisteX1" y="connsiteY1"/>
              </a:cxn>
              <a:cxn ang="0">
                <a:pos x="connisteX2" y="connsiteY2"/>
              </a:cxn>
            </a:cxnLst>
            <a:rect l="l" t="t" r="r" b="b"/>
            <a:pathLst>
              <a:path w="8070215" h="4649069">
                <a:moveTo>
                  <a:pt x="0" y="4332839"/>
                </a:moveTo>
                <a:cubicBezTo>
                  <a:pt x="587375" y="3373354"/>
                  <a:pt x="1788160" y="-62631"/>
                  <a:pt x="3402330" y="869"/>
                </a:cubicBezTo>
                <a:cubicBezTo>
                  <a:pt x="5016500" y="64369"/>
                  <a:pt x="7204710" y="3633069"/>
                  <a:pt x="8070215" y="4649069"/>
                </a:cubicBezTo>
              </a:path>
            </a:pathLst>
          </a:custGeom>
          <a:noFill/>
          <a:ln w="444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49382" y="5027022"/>
            <a:ext cx="10590414" cy="1383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Comic Sans MS" panose="030F0702030302020204" pitchFamily="66" charset="0"/>
                <a:ea typeface="等线" panose="02010600030101010101" charset="-122"/>
                <a:cs typeface="Times New Roman" panose="02020603050405020304" charset="0"/>
              </a:rPr>
              <a:t>beginning</a:t>
            </a:r>
            <a:endParaRPr kumimoji="0" lang="en-US" altLang="zh-CN" sz="2800" b="1" i="0" u="none" strike="noStrike" kern="1200" cap="none" spc="0" normalizeH="0" baseline="0" noProof="0" dirty="0">
              <a:ln>
                <a:noFill/>
              </a:ln>
              <a:solidFill>
                <a:srgbClr val="FF0000"/>
              </a:solidFill>
              <a:effectLst/>
              <a:uLnTx/>
              <a:uFillTx/>
              <a:latin typeface="Comic Sans MS" panose="030F0702030302020204" pitchFamily="66" charset="0"/>
              <a:ea typeface="等线" panose="0201060003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FF"/>
                </a:solidFill>
                <a:effectLst/>
                <a:uLnTx/>
                <a:uFillTx/>
                <a:latin typeface="Comic Sans MS" panose="030F0702030302020204" pitchFamily="66" charset="0"/>
                <a:ea typeface="等线" panose="02010600030101010101" charset="-122"/>
                <a:cs typeface="Times New Roman" panose="02020603050405020304" charset="0"/>
              </a:rPr>
              <a:t>The excitement about Thanksgiving</a:t>
            </a:r>
            <a:r>
              <a:rPr kumimoji="0" lang="en-US" altLang="zh-CN" sz="2800" b="1" i="0" u="none" strike="noStrike" kern="1200" cap="none" spc="0" normalizeH="0" noProof="0" dirty="0">
                <a:ln>
                  <a:noFill/>
                </a:ln>
                <a:solidFill>
                  <a:srgbClr val="0000FF"/>
                </a:solidFill>
                <a:effectLst/>
                <a:uLnTx/>
                <a:uFillTx/>
                <a:latin typeface="Comic Sans MS" panose="030F0702030302020204" pitchFamily="66" charset="0"/>
                <a:ea typeface="等线" panose="02010600030101010101" charset="-122"/>
                <a:cs typeface="Times New Roman" panose="02020603050405020304" charset="0"/>
              </a:rPr>
              <a:t> was really </a:t>
            </a:r>
            <a:r>
              <a:rPr kumimoji="0" lang="en-US" altLang="zh-CN" sz="2800" b="1" i="0" u="none" strike="noStrike" kern="1200" cap="none" spc="0" normalizeH="0" noProof="0" dirty="0">
                <a:ln>
                  <a:noFill/>
                </a:ln>
                <a:solidFill>
                  <a:srgbClr val="FF0000"/>
                </a:solidFill>
                <a:effectLst/>
                <a:uLnTx/>
                <a:uFillTx/>
                <a:latin typeface="Comic Sans MS" panose="030F0702030302020204" pitchFamily="66" charset="0"/>
                <a:ea typeface="等线" panose="02010600030101010101" charset="-122"/>
                <a:cs typeface="Times New Roman" panose="02020603050405020304" charset="0"/>
              </a:rPr>
              <a:t>building</a:t>
            </a:r>
            <a:endParaRPr kumimoji="0" lang="en-US" altLang="zh-CN" sz="2800" b="1" i="0" u="none" strike="noStrike" kern="1200" cap="none" spc="0" normalizeH="0" noProof="0" dirty="0">
              <a:ln>
                <a:noFill/>
              </a:ln>
              <a:solidFill>
                <a:srgbClr val="FF0000"/>
              </a:solidFill>
              <a:effectLst/>
              <a:uLnTx/>
              <a:uFillTx/>
              <a:latin typeface="Comic Sans MS" panose="030F0702030302020204" pitchFamily="66" charset="0"/>
              <a:ea typeface="等线" panose="0201060003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Comic Sans MS" panose="030F0702030302020204" pitchFamily="66" charset="0"/>
                <a:ea typeface="等线" panose="02010600030101010101" charset="-122"/>
                <a:cs typeface="Times New Roman" panose="02020603050405020304" charset="0"/>
              </a:rPr>
              <a:t>All family members were involved in it.</a:t>
            </a:r>
            <a:endParaRPr kumimoji="0" lang="en-US" altLang="zh-CN" sz="2800" b="1" i="0" u="none" strike="noStrike" kern="1200" cap="none" spc="0" normalizeH="0" baseline="0" noProof="0" dirty="0">
              <a:ln>
                <a:noFill/>
              </a:ln>
              <a:solidFill>
                <a:srgbClr val="FF0000"/>
              </a:solidFill>
              <a:effectLst/>
              <a:uLnTx/>
              <a:uFillTx/>
              <a:latin typeface="Comic Sans MS" panose="030F0702030302020204" pitchFamily="66" charset="0"/>
              <a:ea typeface="等线" panose="02010600030101010101" charset="-122"/>
              <a:cs typeface="Times New Roman" panose="02020603050405020304" charset="0"/>
            </a:endParaRPr>
          </a:p>
        </p:txBody>
      </p:sp>
      <p:sp>
        <p:nvSpPr>
          <p:cNvPr id="7" name="文本框 6"/>
          <p:cNvSpPr txBox="1"/>
          <p:nvPr/>
        </p:nvSpPr>
        <p:spPr>
          <a:xfrm rot="18180000">
            <a:off x="2270760" y="2375882"/>
            <a:ext cx="30765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srgbClr val="FF0000"/>
                </a:solidFill>
                <a:effectLst/>
                <a:uLnTx/>
                <a:uFillTx/>
                <a:latin typeface="Comic Sans MS" panose="030F0702030302020204" pitchFamily="66" charset="0"/>
                <a:ea typeface="等线" panose="02010600030101010101" charset="-122"/>
                <a:cs typeface="Comic Sans MS" panose="030F0702030302020204" pitchFamily="66" charset="0"/>
              </a:rPr>
              <a:t>rising action</a:t>
            </a:r>
            <a:endParaRPr kumimoji="0" lang="en-US" altLang="zh-CN" sz="2800" b="1" i="0" u="none" strike="noStrike" kern="1200" cap="none" spc="0" normalizeH="0" baseline="0" noProof="0">
              <a:ln>
                <a:noFill/>
              </a:ln>
              <a:solidFill>
                <a:srgbClr val="FF0000"/>
              </a:solidFill>
              <a:effectLst/>
              <a:uLnTx/>
              <a:uFillTx/>
              <a:latin typeface="Comic Sans MS" panose="030F0702030302020204" pitchFamily="66" charset="0"/>
              <a:ea typeface="等线" panose="02010600030101010101" charset="-122"/>
              <a:cs typeface="Comic Sans MS" panose="030F0702030302020204" pitchFamily="66" charset="0"/>
            </a:endParaRPr>
          </a:p>
        </p:txBody>
      </p:sp>
      <p:sp>
        <p:nvSpPr>
          <p:cNvPr id="9" name="文本框 8"/>
          <p:cNvSpPr txBox="1"/>
          <p:nvPr/>
        </p:nvSpPr>
        <p:spPr>
          <a:xfrm>
            <a:off x="587417" y="4632443"/>
            <a:ext cx="10501761" cy="521970"/>
          </a:xfrm>
          <a:prstGeom prst="rect">
            <a:avLst/>
          </a:prstGeom>
          <a:no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800" i="0" u="none" strike="noStrike" kern="1200" cap="none" spc="0" normalizeH="0" baseline="0" noProof="0" dirty="0">
                <a:ln>
                  <a:noFill/>
                </a:ln>
                <a:solidFill>
                  <a:srgbClr val="000000"/>
                </a:solidFill>
                <a:effectLst/>
                <a:uLnTx/>
                <a:uFillTx/>
                <a:latin typeface="Comic Sans MS" panose="030F0702030302020204" pitchFamily="66" charset="0"/>
                <a:ea typeface="等线" panose="02010600030101010101" charset="-122"/>
                <a:cs typeface="Times New Roman" panose="02020603050405020304" charset="0"/>
              </a:rPr>
              <a:t>the table was</a:t>
            </a:r>
            <a:r>
              <a:rPr kumimoji="0" lang="en-US" altLang="zh-CN" sz="2800" i="0" u="none" strike="noStrike" kern="1200" cap="none" spc="0" normalizeH="0" noProof="0" dirty="0">
                <a:ln>
                  <a:noFill/>
                </a:ln>
                <a:solidFill>
                  <a:srgbClr val="000000"/>
                </a:solidFill>
                <a:effectLst/>
                <a:uLnTx/>
                <a:uFillTx/>
                <a:latin typeface="Comic Sans MS" panose="030F0702030302020204" pitchFamily="66" charset="0"/>
                <a:ea typeface="等线" panose="02010600030101010101" charset="-122"/>
                <a:cs typeface="Times New Roman" panose="02020603050405020304" charset="0"/>
              </a:rPr>
              <a:t> set with dishes and the turkey on the table</a:t>
            </a:r>
            <a:endParaRPr kumimoji="0" lang="en-US" altLang="zh-CN" sz="2800" i="0" u="none" strike="noStrike" kern="1200" cap="none" spc="0" normalizeH="0" baseline="0" noProof="0" dirty="0">
              <a:ln>
                <a:noFill/>
              </a:ln>
              <a:solidFill>
                <a:srgbClr val="000000"/>
              </a:solidFill>
              <a:effectLst/>
              <a:uLnTx/>
              <a:uFillTx/>
              <a:latin typeface="Comic Sans MS" panose="030F0702030302020204" pitchFamily="66" charset="0"/>
              <a:ea typeface="等线" panose="02010600030101010101" charset="-122"/>
              <a:cs typeface="Times New Roman" panose="02020603050405020304" charset="0"/>
            </a:endParaRPr>
          </a:p>
        </p:txBody>
      </p:sp>
      <p:sp>
        <p:nvSpPr>
          <p:cNvPr id="10" name="文本框 9"/>
          <p:cNvSpPr txBox="1"/>
          <p:nvPr/>
        </p:nvSpPr>
        <p:spPr>
          <a:xfrm>
            <a:off x="1071202" y="3671640"/>
            <a:ext cx="8421932" cy="95410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800" b="0" i="0" u="none" strike="noStrike" kern="1200" cap="none" spc="0" normalizeH="0" baseline="0" noProof="0" dirty="0">
                <a:ln>
                  <a:noFill/>
                </a:ln>
                <a:effectLst/>
                <a:uLnTx/>
                <a:uFillTx/>
                <a:latin typeface="Comic Sans MS" panose="030F0702030302020204" pitchFamily="66" charset="0"/>
                <a:ea typeface="等线" panose="02010600030101010101" charset="-122"/>
                <a:cs typeface="Times New Roman" panose="02020603050405020304" charset="0"/>
              </a:rPr>
              <a:t>we </a:t>
            </a:r>
            <a:r>
              <a:rPr kumimoji="0" lang="en-US" altLang="zh-CN" sz="2800" b="0" i="0" u="none" strike="noStrike" kern="1200" cap="none" spc="0" normalizeH="0" noProof="0" dirty="0">
                <a:ln>
                  <a:noFill/>
                </a:ln>
                <a:effectLst/>
                <a:uLnTx/>
                <a:uFillTx/>
                <a:latin typeface="Comic Sans MS" panose="030F0702030302020204" pitchFamily="66" charset="0"/>
                <a:ea typeface="等线" panose="02010600030101010101" charset="-122"/>
                <a:cs typeface="Times New Roman" panose="02020603050405020304" charset="0"/>
              </a:rPr>
              <a:t>spoke out what we were most thankful and took our seats  with all eyes on that turkey</a:t>
            </a:r>
            <a:endParaRPr kumimoji="0" lang="en-US" altLang="zh-CN" sz="2800" b="0" i="0" u="none" strike="noStrike" kern="1200" cap="none" spc="0" normalizeH="0" baseline="0" noProof="0" dirty="0">
              <a:ln>
                <a:noFill/>
              </a:ln>
              <a:effectLst/>
              <a:uLnTx/>
              <a:uFillTx/>
              <a:latin typeface="Comic Sans MS" panose="030F0702030302020204" pitchFamily="66" charset="0"/>
              <a:ea typeface="等线" panose="02010600030101010101" charset="-122"/>
              <a:cs typeface="Times New Roman" panose="02020603050405020304" charset="0"/>
            </a:endParaRPr>
          </a:p>
        </p:txBody>
      </p:sp>
      <p:sp>
        <p:nvSpPr>
          <p:cNvPr id="11" name="文本框 10"/>
          <p:cNvSpPr txBox="1"/>
          <p:nvPr/>
        </p:nvSpPr>
        <p:spPr>
          <a:xfrm>
            <a:off x="1133215" y="1649703"/>
            <a:ext cx="8463504" cy="1384995"/>
          </a:xfrm>
          <a:prstGeom prst="rect">
            <a:avLst/>
          </a:prstGeom>
          <a:solidFill>
            <a:schemeClr val="bg1"/>
          </a:solid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2800" dirty="0">
                <a:solidFill>
                  <a:srgbClr val="000000"/>
                </a:solidFill>
                <a:latin typeface="Comic Sans MS" panose="030F0702030302020204" pitchFamily="66" charset="0"/>
                <a:ea typeface="等线" panose="02010600030101010101" charset="-122"/>
                <a:cs typeface="Times New Roman" panose="02020603050405020304" charset="0"/>
              </a:rPr>
              <a:t>Dad carved the turkey, sliced the white meat, cut off the left turkey leg with electric carving knife successfully.</a:t>
            </a:r>
            <a:endParaRPr kumimoji="0" lang="en-US" altLang="zh-CN" sz="2800" i="0" u="none" strike="noStrike" kern="1200" cap="none" spc="0" normalizeH="0" baseline="0" noProof="0" dirty="0">
              <a:ln>
                <a:noFill/>
              </a:ln>
              <a:solidFill>
                <a:srgbClr val="000000"/>
              </a:solidFill>
              <a:effectLst/>
              <a:uLnTx/>
              <a:uFillTx/>
              <a:latin typeface="Comic Sans MS" panose="030F0702030302020204" pitchFamily="66" charset="0"/>
              <a:ea typeface="等线" panose="02010600030101010101" charset="-122"/>
              <a:cs typeface="Times New Roman" panose="02020603050405020304" charset="0"/>
            </a:endParaRPr>
          </a:p>
        </p:txBody>
      </p:sp>
      <p:sp>
        <p:nvSpPr>
          <p:cNvPr id="13" name="文本框 12"/>
          <p:cNvSpPr txBox="1"/>
          <p:nvPr/>
        </p:nvSpPr>
        <p:spPr>
          <a:xfrm>
            <a:off x="2229816" y="166581"/>
            <a:ext cx="9108744" cy="138499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Comic Sans MS" panose="030F0702030302020204" pitchFamily="66" charset="0"/>
                <a:ea typeface="等线" panose="02010600030101010101" charset="-122"/>
                <a:cs typeface="Times New Roman" panose="02020603050405020304" charset="0"/>
              </a:rPr>
              <a:t>                        climax</a:t>
            </a:r>
            <a:endParaRPr kumimoji="0" lang="en-US" altLang="zh-CN" sz="2800" b="1" i="0" u="none" strike="noStrike" kern="1200" cap="none" spc="0" normalizeH="0" baseline="0" noProof="0" dirty="0">
              <a:ln>
                <a:noFill/>
              </a:ln>
              <a:solidFill>
                <a:srgbClr val="FF0000"/>
              </a:solidFill>
              <a:effectLst/>
              <a:uLnTx/>
              <a:uFillTx/>
              <a:latin typeface="Comic Sans MS" panose="030F0702030302020204" pitchFamily="66" charset="0"/>
              <a:ea typeface="等线" panose="0201060003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00"/>
                </a:solidFill>
                <a:effectLst/>
                <a:uLnTx/>
                <a:uFillTx/>
                <a:latin typeface="Comic Sans MS" panose="030F0702030302020204" pitchFamily="66" charset="0"/>
                <a:ea typeface="等线" panose="02010600030101010101" charset="-122"/>
                <a:cs typeface="Times New Roman" panose="02020603050405020304" charset="0"/>
              </a:rPr>
              <a:t>Para.1  But when Dad pulled back the right turkey leg, it </a:t>
            </a:r>
            <a:r>
              <a:rPr kumimoji="0" lang="en-US" altLang="zh-CN" sz="2800" b="1" i="0" u="none" strike="noStrike" kern="1200" cap="none" spc="0" normalizeH="0" baseline="0" noProof="0" dirty="0">
                <a:ln>
                  <a:noFill/>
                </a:ln>
                <a:solidFill>
                  <a:srgbClr val="FF0000"/>
                </a:solidFill>
                <a:effectLst/>
                <a:uLnTx/>
                <a:uFillTx/>
                <a:latin typeface="Comic Sans MS" panose="030F0702030302020204" pitchFamily="66" charset="0"/>
                <a:ea typeface="等线" panose="02010600030101010101" charset="-122"/>
                <a:cs typeface="Times New Roman" panose="02020603050405020304" charset="0"/>
              </a:rPr>
              <a:t>slipped</a:t>
            </a:r>
            <a:r>
              <a:rPr kumimoji="0" lang="en-US" altLang="zh-CN" sz="2800" b="1" i="0" u="none" strike="noStrike" kern="1200" cap="none" spc="0" normalizeH="0" baseline="0" noProof="0" dirty="0">
                <a:ln>
                  <a:noFill/>
                </a:ln>
                <a:solidFill>
                  <a:srgbClr val="000000"/>
                </a:solidFill>
                <a:effectLst/>
                <a:uLnTx/>
                <a:uFillTx/>
                <a:latin typeface="Comic Sans MS" panose="030F0702030302020204" pitchFamily="66" charset="0"/>
                <a:ea typeface="等线" panose="02010600030101010101" charset="-122"/>
                <a:cs typeface="Times New Roman" panose="02020603050405020304" charset="0"/>
              </a:rPr>
              <a:t> from his oily fingers.___________</a:t>
            </a:r>
            <a:endParaRPr kumimoji="0" lang="en-US" altLang="zh-CN" sz="2800" b="1" i="0" u="none" strike="noStrike" kern="1200" cap="none" spc="0" normalizeH="0" baseline="0" noProof="0" dirty="0">
              <a:ln>
                <a:noFill/>
              </a:ln>
              <a:solidFill>
                <a:srgbClr val="000000"/>
              </a:solidFill>
              <a:effectLst/>
              <a:uLnTx/>
              <a:uFillTx/>
              <a:latin typeface="Comic Sans MS" panose="030F0702030302020204" pitchFamily="66" charset="0"/>
              <a:ea typeface="等线" panose="02010600030101010101" charset="-122"/>
              <a:cs typeface="Times New Roman" panose="02020603050405020304" charset="0"/>
            </a:endParaRPr>
          </a:p>
        </p:txBody>
      </p:sp>
      <p:sp>
        <p:nvSpPr>
          <p:cNvPr id="14" name="文本框 13"/>
          <p:cNvSpPr txBox="1"/>
          <p:nvPr/>
        </p:nvSpPr>
        <p:spPr>
          <a:xfrm rot="3070916">
            <a:off x="8892134" y="3183148"/>
            <a:ext cx="30765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srgbClr val="FF0000"/>
                </a:solidFill>
                <a:effectLst/>
                <a:uLnTx/>
                <a:uFillTx/>
                <a:latin typeface="Comic Sans MS" panose="030F0702030302020204" pitchFamily="66" charset="0"/>
                <a:ea typeface="等线" panose="02010600030101010101" charset="-122"/>
                <a:cs typeface="Comic Sans MS" panose="030F0702030302020204" pitchFamily="66" charset="0"/>
              </a:rPr>
              <a:t>falling action</a:t>
            </a:r>
            <a:endParaRPr kumimoji="0" lang="en-US" altLang="zh-CN" sz="2800" b="1" i="0" u="none" strike="noStrike" kern="1200" cap="none" spc="0" normalizeH="0" baseline="0" noProof="0">
              <a:ln>
                <a:noFill/>
              </a:ln>
              <a:solidFill>
                <a:srgbClr val="FF0000"/>
              </a:solidFill>
              <a:effectLst/>
              <a:uLnTx/>
              <a:uFillTx/>
              <a:latin typeface="Comic Sans MS" panose="030F0702030302020204" pitchFamily="66" charset="0"/>
              <a:ea typeface="等线" panose="02010600030101010101" charset="-122"/>
              <a:cs typeface="Comic Sans MS" panose="030F0702030302020204" pitchFamily="66" charset="0"/>
            </a:endParaRPr>
          </a:p>
        </p:txBody>
      </p:sp>
      <p:sp>
        <p:nvSpPr>
          <p:cNvPr id="3" name="文本框 2"/>
          <p:cNvSpPr txBox="1"/>
          <p:nvPr/>
        </p:nvSpPr>
        <p:spPr>
          <a:xfrm>
            <a:off x="4954385" y="5903893"/>
            <a:ext cx="7387244" cy="954107"/>
          </a:xfrm>
          <a:prstGeom prst="rect">
            <a:avLst/>
          </a:prstGeom>
          <a:solidFill>
            <a:schemeClr val="bg1"/>
          </a:solidFill>
        </p:spPr>
        <p:txBody>
          <a:bodyPr wrap="square" rtlCol="0">
            <a:spAutoFit/>
          </a:bodyPr>
          <a:lstStyle/>
          <a:p>
            <a:pPr lvl="0">
              <a:defRPr/>
            </a:pPr>
            <a:r>
              <a:rPr lang="en-US" altLang="zh-CN" sz="2800" b="1" dirty="0">
                <a:solidFill>
                  <a:srgbClr val="000000"/>
                </a:solidFill>
                <a:latin typeface="Comic Sans MS" panose="030F0702030302020204" pitchFamily="66" charset="0"/>
                <a:cs typeface="Times New Roman" panose="02020603050405020304" charset="0"/>
              </a:rPr>
              <a:t>Paragraph 2: As Lonnie yelled, we found a turkey leg was missing. _________</a:t>
            </a:r>
            <a:endParaRPr lang="en-US" altLang="zh-CN" sz="2800" b="1" dirty="0">
              <a:solidFill>
                <a:srgbClr val="000000"/>
              </a:solidFill>
              <a:latin typeface="Comic Sans MS" panose="030F0702030302020204" pitchFamily="66" charset="0"/>
              <a:cs typeface="Times New Roman" panose="02020603050405020304" charset="0"/>
            </a:endParaRPr>
          </a:p>
        </p:txBody>
      </p:sp>
      <p:pic>
        <p:nvPicPr>
          <p:cNvPr id="41" name="内容占位符 10" descr="图片包含 放飞&#10;&#10;已生成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461" t="-636" r="26442" b="33184"/>
          <a:stretch>
            <a:fillRect/>
          </a:stretch>
        </p:blipFill>
        <p:spPr>
          <a:xfrm>
            <a:off x="0" y="0"/>
            <a:ext cx="1416423" cy="818543"/>
          </a:xfrm>
          <a:prstGeom prst="rect">
            <a:avLst/>
          </a:prstGeom>
        </p:spPr>
      </p:pic>
      <p:sp>
        <p:nvSpPr>
          <p:cNvPr id="42" name="文本框 41"/>
          <p:cNvSpPr txBox="1"/>
          <p:nvPr/>
        </p:nvSpPr>
        <p:spPr>
          <a:xfrm>
            <a:off x="1393538" y="95534"/>
            <a:ext cx="3355883" cy="523220"/>
          </a:xfrm>
          <a:prstGeom prst="rect">
            <a:avLst/>
          </a:prstGeom>
          <a:noFill/>
          <a:ln w="28575">
            <a:solidFill>
              <a:srgbClr val="FF3300"/>
            </a:solidFill>
            <a:prstDash val="sysDot"/>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6600"/>
                </a:solidFill>
                <a:effectLst/>
                <a:uLnTx/>
                <a:uFillTx/>
                <a:latin typeface="Comic Sans MS" panose="030F0702030302020204" pitchFamily="66" charset="0"/>
                <a:ea typeface="楷体" panose="02010609060101010101" charset="-122"/>
              </a:rPr>
              <a:t>Given Information</a:t>
            </a:r>
            <a:endParaRPr kumimoji="0" lang="en-US" altLang="zh-CN" sz="2800" b="1" i="0" u="none" strike="noStrike" kern="1200" cap="none" spc="0" normalizeH="0" baseline="0" noProof="0" dirty="0">
              <a:ln>
                <a:noFill/>
              </a:ln>
              <a:solidFill>
                <a:srgbClr val="006600"/>
              </a:solidFill>
              <a:effectLst/>
              <a:uLnTx/>
              <a:uFillTx/>
              <a:latin typeface="Comic Sans MS" panose="030F0702030302020204" pitchFamily="66" charset="0"/>
              <a:ea typeface="楷体" panose="02010609060101010101" charset="-122"/>
            </a:endParaRPr>
          </a:p>
        </p:txBody>
      </p:sp>
      <p:sp>
        <p:nvSpPr>
          <p:cNvPr id="55" name="圆角矩形 4"/>
          <p:cNvSpPr/>
          <p:nvPr/>
        </p:nvSpPr>
        <p:spPr>
          <a:xfrm>
            <a:off x="4871259" y="6417023"/>
            <a:ext cx="4455622" cy="407727"/>
          </a:xfrm>
          <a:prstGeom prst="roundRect">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2"/>
          <a:stretch>
            <a:fillRect/>
          </a:stretch>
        </p:blipFill>
        <p:spPr>
          <a:xfrm>
            <a:off x="11874981" y="6498305"/>
            <a:ext cx="317019" cy="359695"/>
          </a:xfrm>
          <a:prstGeom prst="rect">
            <a:avLst/>
          </a:prstGeom>
        </p:spPr>
      </p:pic>
      <p:sp>
        <p:nvSpPr>
          <p:cNvPr id="18" name="文本框 17"/>
          <p:cNvSpPr txBox="1"/>
          <p:nvPr/>
        </p:nvSpPr>
        <p:spPr>
          <a:xfrm>
            <a:off x="312460" y="3067990"/>
            <a:ext cx="9679439" cy="52322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FF"/>
                </a:solidFill>
                <a:effectLst/>
                <a:uLnTx/>
                <a:uFillTx/>
                <a:latin typeface="Comic Sans MS" panose="030F0702030302020204" pitchFamily="66" charset="0"/>
                <a:ea typeface="等线" panose="02010600030101010101" charset="-122"/>
                <a:cs typeface="Times New Roman" panose="02020603050405020304" charset="0"/>
              </a:rPr>
              <a:t>Yes,</a:t>
            </a:r>
            <a:r>
              <a:rPr kumimoji="0" lang="en-US" altLang="zh-CN" sz="2800" b="1" i="0" u="none" strike="noStrike" kern="1200" cap="none" spc="0" normalizeH="0" noProof="0" dirty="0">
                <a:ln>
                  <a:noFill/>
                </a:ln>
                <a:solidFill>
                  <a:srgbClr val="0000FF"/>
                </a:solidFill>
                <a:effectLst/>
                <a:uLnTx/>
                <a:uFillTx/>
                <a:latin typeface="Comic Sans MS" panose="030F0702030302020204" pitchFamily="66" charset="0"/>
                <a:ea typeface="等线" panose="02010600030101010101" charset="-122"/>
                <a:cs typeface="Times New Roman" panose="02020603050405020304" charset="0"/>
              </a:rPr>
              <a:t> everything was perfect </a:t>
            </a:r>
            <a:r>
              <a:rPr kumimoji="0" lang="en-US" altLang="zh-CN" sz="2800" b="1" i="0" u="none" strike="noStrike" kern="1200" cap="none" spc="0" normalizeH="0" noProof="0" dirty="0">
                <a:ln>
                  <a:noFill/>
                </a:ln>
                <a:solidFill>
                  <a:srgbClr val="FF0000"/>
                </a:solidFill>
                <a:effectLst/>
                <a:uLnTx/>
                <a:uFillTx/>
                <a:latin typeface="Comic Sans MS" panose="030F0702030302020204" pitchFamily="66" charset="0"/>
                <a:ea typeface="等线" panose="02010600030101010101" charset="-122"/>
                <a:cs typeface="Times New Roman" panose="02020603050405020304" charset="0"/>
              </a:rPr>
              <a:t>except for </a:t>
            </a:r>
            <a:r>
              <a:rPr kumimoji="0" lang="en-US" altLang="zh-CN" sz="2800" b="1" i="0" u="none" strike="noStrike" kern="1200" cap="none" spc="0" normalizeH="0" noProof="0" dirty="0">
                <a:ln>
                  <a:noFill/>
                </a:ln>
                <a:solidFill>
                  <a:srgbClr val="0000FF"/>
                </a:solidFill>
                <a:effectLst/>
                <a:uLnTx/>
                <a:uFillTx/>
                <a:latin typeface="Comic Sans MS" panose="030F0702030302020204" pitchFamily="66" charset="0"/>
                <a:ea typeface="等线" panose="02010600030101010101" charset="-122"/>
                <a:cs typeface="Times New Roman" panose="02020603050405020304" charset="0"/>
              </a:rPr>
              <a:t>one thing.</a:t>
            </a:r>
            <a:endParaRPr kumimoji="0" lang="en-US" altLang="zh-CN" sz="2800" b="1" i="0" u="none" strike="noStrike" kern="1200" cap="none" spc="0" normalizeH="0" baseline="0" noProof="0" dirty="0">
              <a:ln>
                <a:noFill/>
              </a:ln>
              <a:solidFill>
                <a:srgbClr val="0000FF"/>
              </a:solidFill>
              <a:effectLst/>
              <a:uLnTx/>
              <a:uFillTx/>
              <a:latin typeface="Comic Sans MS" panose="030F0702030302020204" pitchFamily="66" charset="0"/>
              <a:ea typeface="等线" panose="02010600030101010101" charset="-122"/>
              <a:cs typeface="Times New Roman" panose="02020603050405020304" charset="0"/>
            </a:endParaRPr>
          </a:p>
        </p:txBody>
      </p:sp>
      <p:sp>
        <p:nvSpPr>
          <p:cNvPr id="19" name="爆炸形 2 15"/>
          <p:cNvSpPr/>
          <p:nvPr/>
        </p:nvSpPr>
        <p:spPr>
          <a:xfrm>
            <a:off x="8165810" y="872720"/>
            <a:ext cx="4026190" cy="1527175"/>
          </a:xfrm>
          <a:prstGeom prst="irregularSeal2">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Comic Sans MS" panose="030F0702030302020204" pitchFamily="66" charset="0"/>
                <a:cs typeface="Comic Sans MS" panose="030F0702030302020204" pitchFamily="66" charset="0"/>
              </a:rPr>
              <a:t>problem</a:t>
            </a:r>
            <a:endParaRPr lang="en-US" altLang="zh-CN" sz="3200" dirty="0">
              <a:solidFill>
                <a:schemeClr val="bg1"/>
              </a:solidFill>
              <a:latin typeface="Comic Sans MS" panose="030F0702030302020204" pitchFamily="66" charset="0"/>
              <a:cs typeface="Comic Sans MS" panose="030F0702030302020204" pitchFamily="66"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ox(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inVertic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ox(in)">
                                      <p:cBhvr>
                                        <p:cTn id="47" dur="20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2"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box(in)">
                                      <p:cBhvr>
                                        <p:cTn id="61"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0"/>
      <p:bldP spid="5" grpId="1"/>
      <p:bldP spid="7" grpId="0"/>
      <p:bldP spid="7" grpId="1"/>
      <p:bldP spid="9" grpId="0"/>
      <p:bldP spid="9" grpId="1"/>
      <p:bldP spid="10" grpId="0"/>
      <p:bldP spid="10" grpId="1"/>
      <p:bldP spid="11" grpId="0" bldLvl="0" animBg="1"/>
      <p:bldP spid="11" grpId="1" animBg="1"/>
      <p:bldP spid="13" grpId="0" bldLvl="0" animBg="1"/>
      <p:bldP spid="13" grpId="1" animBg="1"/>
      <p:bldP spid="14" grpId="0"/>
      <p:bldP spid="14" grpId="1"/>
      <p:bldP spid="3" grpId="1"/>
      <p:bldP spid="3" grpId="2" bldLvl="0" animBg="1"/>
      <p:bldP spid="42" grpId="1"/>
      <p:bldP spid="55" grpId="0" bldLvl="0" animBg="1"/>
      <p:bldP spid="55" grpId="1" animBg="1"/>
      <p:bldP spid="18" grpId="0" bldLvl="0" animBg="1"/>
      <p:bldP spid="18" grpId="1" animBg="1"/>
      <p:bldP spid="19" grpId="0" bldLvl="0" animBg="1"/>
      <p:bldP spid="1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1923" y="1033779"/>
            <a:ext cx="11466022" cy="5632311"/>
          </a:xfrm>
          <a:prstGeom prst="rect">
            <a:avLst/>
          </a:prstGeom>
          <a:noFill/>
        </p:spPr>
        <p:txBody>
          <a:bodyPr wrap="square" rtlCol="0">
            <a:spAutoFit/>
          </a:bodyPr>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excitement about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Thanksgiving</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really building. Grandma arrived with a homemade pecan pie.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Dad</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searching for his electric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carving knife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Mama was in the kitchen humming a song. Little baby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Lonnie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bounced up and down. Dad smelled the air and sighed. My big brother, Slim, who was anything but slim, sneaked off to his room with a slice of the pecan pie. Even our dog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Fido</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wagging his tail.</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Having set a pretty table, Mama looked up, smiling. "Help me carry in the food," she said. Slim, who had come out of his room by this time, went racing into the kitchen "I'll get it! Ill get it!" The rest of us piled in behind him, everyone grabbing a dish. Then we watched Dad carry in the biggest, brownest, best-smelling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turkey</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had ever seen with Mama's hand under the plate, just in case. Together they lowered the turkey to its place at the table</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It was the tradition in our family to think of something for which we were most thankful. We all ran to the table yelling something like “I'm thankful for school being out” or “I'm thankful for pecan pie!" All eyes were on that enormous turkey as we took our seats.</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Yes, everything was perfect except for one thing. On that special day, it was Dad who sat at the head of the table and carved the turkey. It was an honor that he had eagerly expected for days. Mama always called Dad a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clumsy ox</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He frequently tripped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绊倒</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)over his own two feet, and he could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drop</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just about anything.</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automatically eased back when Dad tested the electric carving knife in the air. Dad went to work on the white meat first with surprisingly few problems. Slice after slice landed neatly on the plate with thick gravy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肉汁</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Dad leaned forward and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grabbed</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end of the left turkey leg and cut it of, placing it whole on the plate. His oily fingers shone brightly in the light of the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chandelier</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大吊灯</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),and Mama waved her napkin. "I’m all right, Mama," he said. “I'm all right."</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1: But when Dad pulled back the right turkey leg, it slipped from his oily fingers. _______________</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2: As Lonnie yelled, we found a turkey leg was missing. _____________</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p:txBody>
      </p:sp>
      <p:sp>
        <p:nvSpPr>
          <p:cNvPr id="2" name="文本框 1"/>
          <p:cNvSpPr txBox="1"/>
          <p:nvPr/>
        </p:nvSpPr>
        <p:spPr>
          <a:xfrm>
            <a:off x="359063" y="1108074"/>
            <a:ext cx="11466022" cy="5631180"/>
          </a:xfrm>
          <a:prstGeom prst="rect">
            <a:avLst/>
          </a:prstGeom>
          <a:solidFill>
            <a:schemeClr val="bg1"/>
          </a:solidFill>
        </p:spPr>
        <p:txBody>
          <a:bodyPr wrap="square" rtlCol="0">
            <a:spAutoFit/>
          </a:bodyPr>
          <a:lstStyle/>
          <a:p>
            <a:pPr algn="just"/>
            <a:r>
              <a:rPr lang="en-US" altLang="zh-CN" dirty="0">
                <a:solidFill>
                  <a:srgbClr val="000000">
                    <a:alpha val="2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excitement about </a:t>
            </a:r>
            <a:r>
              <a:rPr lang="en-US" altLang="zh-CN" u="sng" dirty="0">
                <a:solidFill>
                  <a:srgbClr val="000000">
                    <a:alpha val="2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Thanksgiving</a:t>
            </a:r>
            <a:r>
              <a:rPr lang="en-US" altLang="zh-CN" dirty="0">
                <a:solidFill>
                  <a:srgbClr val="000000">
                    <a:alpha val="2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really building. Grandma arrived with a homemade pecan pie.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Dad</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searching for </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his electric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carving knife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en-US" altLang="zh-CN"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Mama was in the kitchen humming a song. Little baby </a:t>
            </a:r>
            <a:r>
              <a:rPr lang="en-US" altLang="zh-CN" u="sng"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Lonnie</a:t>
            </a:r>
            <a:r>
              <a:rPr lang="en-US" altLang="zh-CN"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bounced up and down</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Dad smelled the air and sighed</a:t>
            </a:r>
            <a:r>
              <a:rPr lang="en-US" altLang="zh-CN"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My big brother, Slim, who was anything but slim, sneaked off to his room with a slice of the pecan pie. Even our dog </a:t>
            </a:r>
            <a:r>
              <a:rPr lang="en-US" altLang="zh-CN" u="sng"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Fido</a:t>
            </a:r>
            <a:r>
              <a:rPr lang="en-US" altLang="zh-CN"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wagging his tail.</a:t>
            </a:r>
            <a:endParaRPr lang="en-US" altLang="zh-CN"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Having set a pretty table, Mama looked up, smiling. "Help me carry in the food," she said. Slim, who had come out of his room by this time, went racing into the kitchen "I'll get it! Ill get it!" The rest of us piled in behind him, everyone grabbing a dish.</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Then we watched Dad carry in the biggest, brownest, best-smelling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turkey</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had ever seen with Mama's hand under the plate,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just in case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Together they lowered the turkey to its place at the table</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0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It was the tradition in our family to think of something for which we were most thankful. We all ran to the table yelling something like “I'm thankful for school being out” or “I'm thankful for pecan pie!" All eyes were on that enormous turkey as we took our seats.</a:t>
            </a:r>
            <a:endParaRPr lang="en-US" altLang="zh-CN" dirty="0">
              <a:solidFill>
                <a:srgbClr val="000000">
                  <a:alpha val="20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0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Yes, everything was perfect except for one thing. On that special day, </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it was Dad who sat at the head of the table and carved the turkey. It was an honor that he had eagerly expected for days. Mama always called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Dad a </a:t>
            </a:r>
            <a:r>
              <a:rPr lang="en-US" altLang="zh-CN" u="sng"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clumsy ox</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He frequently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tripped </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绊倒</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)over his own two feet, and he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could </a:t>
            </a:r>
            <a:r>
              <a:rPr lang="en-US" altLang="zh-CN" u="sng"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drop</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just about anything.</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automatically eased back when Dad tested the electric carving knife in the air. Dad went to work on the white meat first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with surprisingly few problems</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Slice after slice landed neatly on the plate with thick gravy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肉汁</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Dad leaned forward and </a:t>
            </a:r>
            <a:r>
              <a:rPr lang="en-US" altLang="zh-CN" u="sng"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grabbed</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end of the left turkey leg and cut it off, placing it whole on the plate</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His oily fingers </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shone brightly in the light of the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chandelier</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大吊灯</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),and Mama waved her napkin.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"I’m all right, Mama</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he said. “I'm all right."</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1: But when Dad pulled back the right turkey leg, it slipped from his oily fingers. _______________</a:t>
            </a:r>
            <a:endParaRPr lang="en-US" altLang="zh-CN"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2: As Lonnie yelled, we found a turkey leg was missing. _____________</a:t>
            </a:r>
            <a:endParaRPr lang="en-US" altLang="zh-CN" dirty="0">
              <a:solidFill>
                <a:srgbClr val="000000">
                  <a:alpha val="25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p:txBody>
      </p:sp>
      <p:sp>
        <p:nvSpPr>
          <p:cNvPr id="3" name="文本框 2"/>
          <p:cNvSpPr txBox="1"/>
          <p:nvPr/>
        </p:nvSpPr>
        <p:spPr>
          <a:xfrm>
            <a:off x="1878910" y="138149"/>
            <a:ext cx="6364337" cy="584775"/>
          </a:xfrm>
          <a:prstGeom prst="rect">
            <a:avLst/>
          </a:prstGeom>
          <a:noFill/>
          <a:ln w="28575">
            <a:solidFill>
              <a:srgbClr val="FF3300"/>
            </a:solidFill>
            <a:prstDash val="sysDot"/>
          </a:ln>
        </p:spPr>
        <p:txBody>
          <a:bodyPr wrap="square" rtlCol="0">
            <a:spAutoFit/>
          </a:bodyPr>
          <a:lstStyle/>
          <a:p>
            <a:pPr algn="dist"/>
            <a:r>
              <a:rPr lang="en-US" altLang="zh-CN" sz="3200" b="1" dirty="0">
                <a:solidFill>
                  <a:schemeClr val="tx1">
                    <a:lumMod val="65000"/>
                    <a:lumOff val="35000"/>
                  </a:schemeClr>
                </a:solidFill>
                <a:latin typeface="Comic Sans MS" panose="030F0702030302020204" pitchFamily="66" charset="0"/>
                <a:ea typeface="微软雅黑" panose="020B0503020204020204" pitchFamily="34" charset="-122"/>
              </a:rPr>
              <a:t>Read for the basic information </a:t>
            </a:r>
            <a:endParaRPr lang="zh-CN" altLang="en-US" sz="32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pic>
        <p:nvPicPr>
          <p:cNvPr id="4" name="内容占位符 10" descr="图片包含 放飞&#10;&#10;已生成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461" t="-636" r="26442" b="33184"/>
          <a:stretch>
            <a:fillRect/>
          </a:stretch>
        </p:blipFill>
        <p:spPr>
          <a:xfrm>
            <a:off x="358588" y="0"/>
            <a:ext cx="1416423" cy="818543"/>
          </a:xfrm>
          <a:prstGeom prst="rect">
            <a:avLst/>
          </a:prstGeom>
        </p:spPr>
      </p:pic>
      <p:pic>
        <p:nvPicPr>
          <p:cNvPr id="5" name="图片 4"/>
          <p:cNvPicPr>
            <a:picLocks noChangeAspect="1"/>
          </p:cNvPicPr>
          <p:nvPr/>
        </p:nvPicPr>
        <p:blipFill rotWithShape="1">
          <a:blip r:embed="rId2" cstate="print"/>
          <a:srcRect/>
          <a:stretch>
            <a:fillRect/>
          </a:stretch>
        </p:blipFill>
        <p:spPr>
          <a:xfrm rot="16200000">
            <a:off x="10715745" y="5578868"/>
            <a:ext cx="1423960" cy="1528550"/>
          </a:xfrm>
          <a:prstGeom prst="rect">
            <a:avLst/>
          </a:prstGeom>
        </p:spPr>
      </p:pic>
      <p:sp>
        <p:nvSpPr>
          <p:cNvPr id="6" name="文本框 5"/>
          <p:cNvSpPr txBox="1"/>
          <p:nvPr/>
        </p:nvSpPr>
        <p:spPr>
          <a:xfrm>
            <a:off x="1100197" y="94129"/>
            <a:ext cx="876520" cy="461665"/>
          </a:xfrm>
          <a:prstGeom prst="rect">
            <a:avLst/>
          </a:prstGeom>
          <a:noFill/>
        </p:spPr>
        <p:txBody>
          <a:bodyPr wrap="square" rtlCol="0">
            <a:spAutoFit/>
          </a:bodyPr>
          <a:lstStyle/>
          <a:p>
            <a:r>
              <a:rPr lang="en-US" altLang="zh-CN" sz="2400" dirty="0">
                <a:solidFill>
                  <a:srgbClr val="080808"/>
                </a:solidFill>
                <a:latin typeface="Comic Sans MS" panose="030F0702030302020204" pitchFamily="66" charset="0"/>
                <a:ea typeface="华文行楷" panose="02010800040101010101" pitchFamily="2" charset="-122"/>
              </a:rPr>
              <a:t>02</a:t>
            </a:r>
            <a:endParaRPr lang="zh-CN" altLang="en-US" sz="2400" dirty="0">
              <a:solidFill>
                <a:srgbClr val="080808"/>
              </a:solidFill>
              <a:latin typeface="Comic Sans MS" panose="030F0702030302020204" pitchFamily="66" charset="0"/>
              <a:ea typeface="华文行楷" panose="02010800040101010101" pitchFamily="2" charset="-122"/>
            </a:endParaRPr>
          </a:p>
        </p:txBody>
      </p:sp>
      <p:sp>
        <p:nvSpPr>
          <p:cNvPr id="8" name="文本框 7"/>
          <p:cNvSpPr txBox="1"/>
          <p:nvPr/>
        </p:nvSpPr>
        <p:spPr>
          <a:xfrm>
            <a:off x="4738254" y="916257"/>
            <a:ext cx="5203768" cy="523220"/>
          </a:xfrm>
          <a:prstGeom prst="rect">
            <a:avLst/>
          </a:prstGeom>
          <a:solidFill>
            <a:srgbClr val="F8F8F8"/>
          </a:solidFill>
        </p:spPr>
        <p:txBody>
          <a:bodyPr wrap="square" rtlCol="0">
            <a:spAutoFit/>
          </a:bodyPr>
          <a:lstStyle/>
          <a:p>
            <a:pPr lvl="0">
              <a:defRPr/>
            </a:pPr>
            <a:r>
              <a:rPr lang="en-US" altLang="zh-CN" sz="2800" b="1" dirty="0">
                <a:solidFill>
                  <a:srgbClr val="000000"/>
                </a:solidFill>
                <a:latin typeface="Comic Sans MS" panose="030F0702030302020204" pitchFamily="66" charset="0"/>
                <a:cs typeface="Times New Roman" panose="02020603050405020304" charset="0"/>
              </a:rPr>
              <a:t>What do you think of Dad?</a:t>
            </a:r>
            <a:endParaRPr lang="en-US" altLang="zh-CN" sz="2800" b="1" dirty="0">
              <a:solidFill>
                <a:srgbClr val="000000"/>
              </a:solidFill>
              <a:latin typeface="Comic Sans MS" panose="030F0702030302020204" pitchFamily="66" charset="0"/>
              <a:cs typeface="Times New Roman" panose="02020603050405020304" charset="0"/>
            </a:endParaRPr>
          </a:p>
        </p:txBody>
      </p:sp>
      <p:sp>
        <p:nvSpPr>
          <p:cNvPr id="9" name="文本框 8"/>
          <p:cNvSpPr txBox="1"/>
          <p:nvPr/>
        </p:nvSpPr>
        <p:spPr>
          <a:xfrm>
            <a:off x="4790902" y="1417791"/>
            <a:ext cx="1909156" cy="523220"/>
          </a:xfrm>
          <a:prstGeom prst="rect">
            <a:avLst/>
          </a:prstGeom>
          <a:solidFill>
            <a:srgbClr val="F8F8F8"/>
          </a:solidFill>
        </p:spPr>
        <p:txBody>
          <a:bodyPr wrap="square" rtlCol="0">
            <a:spAutoFit/>
          </a:bodyPr>
          <a:lstStyle/>
          <a:p>
            <a:pPr lvl="0">
              <a:defRPr/>
            </a:pPr>
            <a:r>
              <a:rPr lang="en-US" altLang="zh-CN" sz="2800" b="1" dirty="0">
                <a:solidFill>
                  <a:srgbClr val="0000FF"/>
                </a:solidFill>
                <a:latin typeface="Comic Sans MS" panose="030F0702030302020204" pitchFamily="66" charset="0"/>
                <a:cs typeface="Times New Roman" panose="02020603050405020304" charset="0"/>
              </a:rPr>
              <a:t>careless</a:t>
            </a:r>
            <a:endParaRPr lang="en-US" altLang="zh-CN" sz="2800" b="1" dirty="0">
              <a:solidFill>
                <a:srgbClr val="0000FF"/>
              </a:solidFill>
              <a:latin typeface="Comic Sans MS" panose="030F0702030302020204" pitchFamily="66" charset="0"/>
              <a:cs typeface="Times New Roman" panose="02020603050405020304" charset="0"/>
            </a:endParaRPr>
          </a:p>
        </p:txBody>
      </p:sp>
      <p:sp>
        <p:nvSpPr>
          <p:cNvPr id="10" name="文本框 9"/>
          <p:cNvSpPr txBox="1"/>
          <p:nvPr/>
        </p:nvSpPr>
        <p:spPr>
          <a:xfrm>
            <a:off x="6655723" y="1387312"/>
            <a:ext cx="1573876" cy="523220"/>
          </a:xfrm>
          <a:prstGeom prst="rect">
            <a:avLst/>
          </a:prstGeom>
          <a:solidFill>
            <a:srgbClr val="F8F8F8"/>
          </a:solidFill>
        </p:spPr>
        <p:txBody>
          <a:bodyPr wrap="square" rtlCol="0">
            <a:spAutoFit/>
          </a:bodyPr>
          <a:lstStyle/>
          <a:p>
            <a:pPr lvl="0">
              <a:defRPr/>
            </a:pPr>
            <a:r>
              <a:rPr lang="en-US" altLang="zh-CN" sz="2800" b="1" dirty="0">
                <a:solidFill>
                  <a:srgbClr val="0000FF"/>
                </a:solidFill>
                <a:latin typeface="Comic Sans MS" panose="030F0702030302020204" pitchFamily="66" charset="0"/>
                <a:cs typeface="Times New Roman" panose="02020603050405020304" charset="0"/>
              </a:rPr>
              <a:t>clumsy</a:t>
            </a:r>
            <a:endParaRPr lang="en-US" altLang="zh-CN" sz="2800" b="1" dirty="0">
              <a:solidFill>
                <a:srgbClr val="0000FF"/>
              </a:solidFill>
              <a:latin typeface="Comic Sans MS" panose="030F0702030302020204" pitchFamily="66" charset="0"/>
              <a:cs typeface="Times New Roman" panose="02020603050405020304" charset="0"/>
            </a:endParaRPr>
          </a:p>
        </p:txBody>
      </p:sp>
      <p:sp>
        <p:nvSpPr>
          <p:cNvPr id="11" name="文本框 10"/>
          <p:cNvSpPr txBox="1"/>
          <p:nvPr/>
        </p:nvSpPr>
        <p:spPr>
          <a:xfrm>
            <a:off x="4876799" y="1952577"/>
            <a:ext cx="6677892" cy="523220"/>
          </a:xfrm>
          <a:prstGeom prst="rect">
            <a:avLst/>
          </a:prstGeom>
          <a:solidFill>
            <a:srgbClr val="F8F8F8"/>
          </a:solidFill>
        </p:spPr>
        <p:txBody>
          <a:bodyPr wrap="square" rtlCol="0">
            <a:spAutoFit/>
          </a:bodyPr>
          <a:lstStyle/>
          <a:p>
            <a:pPr lvl="0">
              <a:defRPr/>
            </a:pPr>
            <a:r>
              <a:rPr lang="en-US" altLang="zh-CN" sz="2800" b="1" dirty="0">
                <a:solidFill>
                  <a:srgbClr val="0000FF"/>
                </a:solidFill>
                <a:latin typeface="Comic Sans MS" panose="030F0702030302020204" pitchFamily="66" charset="0"/>
                <a:cs typeface="Times New Roman" panose="02020603050405020304" charset="0"/>
              </a:rPr>
              <a:t>take carving the turkey seriously</a:t>
            </a:r>
            <a:endParaRPr lang="en-US" altLang="zh-CN" sz="2800" b="1" dirty="0">
              <a:solidFill>
                <a:srgbClr val="0000FF"/>
              </a:solidFill>
              <a:latin typeface="Comic Sans MS" panose="030F0702030302020204" pitchFamily="66"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2" grpId="0" bldLvl="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923" y="906779"/>
            <a:ext cx="11466022" cy="5631180"/>
          </a:xfrm>
          <a:prstGeom prst="rect">
            <a:avLst/>
          </a:prstGeom>
          <a:noFill/>
        </p:spPr>
        <p:txBody>
          <a:bodyPr wrap="square" rtlCol="0">
            <a:spAutoFit/>
          </a:bodyPr>
          <a:lstStyle/>
          <a:p>
            <a:pPr algn="just"/>
            <a:r>
              <a:rPr lang="en-US" altLang="zh-CN" dirty="0">
                <a:solidFill>
                  <a:srgbClr val="000000">
                    <a:alpha val="20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excitement about </a:t>
            </a:r>
            <a:r>
              <a:rPr lang="en-US" altLang="zh-CN" u="sng" dirty="0">
                <a:solidFill>
                  <a:srgbClr val="000000">
                    <a:alpha val="20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Thanksgiving</a:t>
            </a:r>
            <a:r>
              <a:rPr lang="en-US" altLang="zh-CN" dirty="0">
                <a:solidFill>
                  <a:srgbClr val="000000">
                    <a:alpha val="20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really building. Grandma arrived with a homemade pecan pie. </a:t>
            </a:r>
            <a:r>
              <a:rPr lang="en-US" altLang="zh-CN" u="sng" dirty="0">
                <a:solidFill>
                  <a:srgbClr val="000000">
                    <a:alpha val="20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Dad</a:t>
            </a:r>
            <a:r>
              <a:rPr lang="en-US" altLang="zh-CN" dirty="0">
                <a:solidFill>
                  <a:srgbClr val="000000">
                    <a:alpha val="20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searching for his electric </a:t>
            </a:r>
            <a:r>
              <a:rPr lang="en-US" altLang="zh-CN" u="sng" dirty="0">
                <a:solidFill>
                  <a:srgbClr val="000000">
                    <a:alpha val="20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carving knife</a:t>
            </a:r>
            <a:r>
              <a:rPr lang="en-US" altLang="zh-CN" dirty="0">
                <a:solidFill>
                  <a:srgbClr val="000000">
                    <a:alpha val="20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Mama was in the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kitchen humming a song. </a:t>
            </a:r>
            <a:r>
              <a:rPr lang="en-US" altLang="zh-CN"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Little baby </a:t>
            </a:r>
            <a:r>
              <a:rPr lang="en-US" altLang="zh-CN" u="sng"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Lonnie</a:t>
            </a:r>
            <a:r>
              <a:rPr lang="en-US" altLang="zh-CN"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bounced up and down. Dad smelled the air and sighed. My big brother, Slim, who was anything but slim, sneaked off to his room with a slice of the pecan pie. Even our dog </a:t>
            </a:r>
            <a:r>
              <a:rPr lang="en-US" altLang="zh-CN" u="sng"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Fido</a:t>
            </a:r>
            <a:r>
              <a:rPr lang="en-US" altLang="zh-CN"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wagging his tail.</a:t>
            </a:r>
            <a:endParaRPr lang="en-US" altLang="zh-CN"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Having set a pretty table, Mama looked up,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smiling</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"Help me carry in the food," she said</a:t>
            </a:r>
            <a:r>
              <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Slim, who had come out of his room by this time, went racing into the kitchen "I'll get it! Ill get it!" The rest of us piled in behind him, everyone grabbing a dish.</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Then we watched Dad carry in the biggest, brownest, best-smelling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turkey</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had ever seen with Mama's hand under the plate</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just in case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Together they lowered the turkey to its place at the table</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It was the tradition in our family to think of something for which we were most thankful. We all ran to the table yelling something like “I'm thankful for school being out” or “I'm thankful for pecan pie!" All eyes were on that enormous turkey as we took our seats.</a:t>
            </a:r>
            <a:endPar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Yes, everything was perfect except for one thing. On that special day, it was Dad who sat at the head of the table and carved the turkey. It was an honor that he had eagerly expected for days. Mama always called Dad a </a:t>
            </a:r>
            <a:r>
              <a:rPr lang="en-US" altLang="zh-CN" u="sng"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clumsy ox</a:t>
            </a:r>
            <a:r>
              <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He frequently tripped (</a:t>
            </a:r>
            <a:r>
              <a:rPr lang="zh-CN" altLang="en-US"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绊倒</a:t>
            </a:r>
            <a:r>
              <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)over his own two feet, and he could </a:t>
            </a:r>
            <a:r>
              <a:rPr lang="en-US" altLang="zh-CN" u="sng"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drop</a:t>
            </a:r>
            <a:r>
              <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just about anything.</a:t>
            </a:r>
            <a:endPar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automatically eased back when Dad tested the electric carving knife in the air. Dad went to work on the white meat first with surprisingly few problems. Slice after slice landed neatly on the plate with thick gravy (</a:t>
            </a:r>
            <a:r>
              <a:rPr lang="zh-CN" altLang="en-US"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肉汁</a:t>
            </a:r>
            <a:r>
              <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Dad leaned forward and </a:t>
            </a:r>
            <a:r>
              <a:rPr lang="en-US" altLang="zh-CN" u="sng"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grabbed</a:t>
            </a:r>
            <a:r>
              <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end of the left turkey leg and cut it off, placing it whole on the plate. His oily fingers shone brightly in the light of the </a:t>
            </a:r>
            <a:r>
              <a:rPr lang="en-US" altLang="zh-CN" u="sng"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chandelier</a:t>
            </a:r>
            <a:r>
              <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zh-CN" altLang="en-US"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大吊灯</a:t>
            </a:r>
            <a:r>
              <a:rPr lang="en-US" altLang="zh-CN" dirty="0">
                <a:solidFill>
                  <a:srgbClr val="000000">
                    <a:alpha val="19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and Mama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waved her napkin</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en-US" altLang="zh-CN"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"I’m all right, Mama," he said. “I'm all right."</a:t>
            </a:r>
            <a:endParaRPr lang="en-US" altLang="zh-CN"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1: But when Dad pulled back the right turkey leg, it slipped from his oily fingers. _______________</a:t>
            </a:r>
            <a:endParaRPr lang="en-US" altLang="zh-CN"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2: As Lonnie yelled, we found a turkey leg was missing. _____________</a:t>
            </a:r>
            <a:endParaRPr lang="en-US" altLang="zh-CN" dirty="0">
              <a:solidFill>
                <a:srgbClr val="000000">
                  <a:alpha val="21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p:txBody>
      </p:sp>
      <p:sp>
        <p:nvSpPr>
          <p:cNvPr id="3" name="文本框 2"/>
          <p:cNvSpPr txBox="1"/>
          <p:nvPr/>
        </p:nvSpPr>
        <p:spPr>
          <a:xfrm>
            <a:off x="1878910" y="138149"/>
            <a:ext cx="6364337" cy="584775"/>
          </a:xfrm>
          <a:prstGeom prst="rect">
            <a:avLst/>
          </a:prstGeom>
          <a:noFill/>
          <a:ln w="28575">
            <a:solidFill>
              <a:srgbClr val="FF3300"/>
            </a:solidFill>
            <a:prstDash val="sysDot"/>
          </a:ln>
        </p:spPr>
        <p:txBody>
          <a:bodyPr wrap="square" rtlCol="0">
            <a:spAutoFit/>
          </a:bodyPr>
          <a:lstStyle/>
          <a:p>
            <a:pPr algn="dist"/>
            <a:r>
              <a:rPr lang="en-US" altLang="zh-CN" sz="3200" b="1" dirty="0">
                <a:solidFill>
                  <a:schemeClr val="tx1">
                    <a:lumMod val="65000"/>
                    <a:lumOff val="35000"/>
                  </a:schemeClr>
                </a:solidFill>
                <a:latin typeface="Comic Sans MS" panose="030F0702030302020204" pitchFamily="66" charset="0"/>
                <a:ea typeface="微软雅黑" panose="020B0503020204020204" pitchFamily="34" charset="-122"/>
              </a:rPr>
              <a:t>Read for the basic information </a:t>
            </a:r>
            <a:endParaRPr lang="zh-CN" altLang="en-US" sz="32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pic>
        <p:nvPicPr>
          <p:cNvPr id="4" name="内容占位符 10" descr="图片包含 放飞&#10;&#10;已生成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461" t="-636" r="26442" b="33184"/>
          <a:stretch>
            <a:fillRect/>
          </a:stretch>
        </p:blipFill>
        <p:spPr>
          <a:xfrm>
            <a:off x="358588" y="0"/>
            <a:ext cx="1416423" cy="818543"/>
          </a:xfrm>
          <a:prstGeom prst="rect">
            <a:avLst/>
          </a:prstGeom>
        </p:spPr>
      </p:pic>
      <p:pic>
        <p:nvPicPr>
          <p:cNvPr id="5" name="图片 4"/>
          <p:cNvPicPr>
            <a:picLocks noChangeAspect="1"/>
          </p:cNvPicPr>
          <p:nvPr/>
        </p:nvPicPr>
        <p:blipFill rotWithShape="1">
          <a:blip r:embed="rId2" cstate="print"/>
          <a:srcRect/>
          <a:stretch>
            <a:fillRect/>
          </a:stretch>
        </p:blipFill>
        <p:spPr>
          <a:xfrm rot="16200000">
            <a:off x="10715745" y="5578868"/>
            <a:ext cx="1423960" cy="1528550"/>
          </a:xfrm>
          <a:prstGeom prst="rect">
            <a:avLst/>
          </a:prstGeom>
        </p:spPr>
      </p:pic>
      <p:sp>
        <p:nvSpPr>
          <p:cNvPr id="6" name="文本框 5"/>
          <p:cNvSpPr txBox="1"/>
          <p:nvPr/>
        </p:nvSpPr>
        <p:spPr>
          <a:xfrm>
            <a:off x="1100197" y="94129"/>
            <a:ext cx="876520" cy="461665"/>
          </a:xfrm>
          <a:prstGeom prst="rect">
            <a:avLst/>
          </a:prstGeom>
          <a:noFill/>
        </p:spPr>
        <p:txBody>
          <a:bodyPr wrap="square" rtlCol="0">
            <a:spAutoFit/>
          </a:bodyPr>
          <a:lstStyle/>
          <a:p>
            <a:r>
              <a:rPr lang="en-US" altLang="zh-CN" sz="2400" dirty="0">
                <a:solidFill>
                  <a:srgbClr val="080808"/>
                </a:solidFill>
                <a:latin typeface="Comic Sans MS" panose="030F0702030302020204" pitchFamily="66" charset="0"/>
                <a:ea typeface="华文行楷" panose="02010800040101010101" pitchFamily="2" charset="-122"/>
              </a:rPr>
              <a:t>02</a:t>
            </a:r>
            <a:endParaRPr lang="zh-CN" altLang="en-US" sz="2400" dirty="0">
              <a:solidFill>
                <a:srgbClr val="080808"/>
              </a:solidFill>
              <a:latin typeface="Comic Sans MS" panose="030F0702030302020204" pitchFamily="66" charset="0"/>
              <a:ea typeface="华文行楷" panose="02010800040101010101" pitchFamily="2" charset="-122"/>
            </a:endParaRPr>
          </a:p>
        </p:txBody>
      </p:sp>
      <p:sp>
        <p:nvSpPr>
          <p:cNvPr id="7" name="文本框 6"/>
          <p:cNvSpPr txBox="1"/>
          <p:nvPr/>
        </p:nvSpPr>
        <p:spPr>
          <a:xfrm>
            <a:off x="646314" y="3611879"/>
            <a:ext cx="1456806" cy="523220"/>
          </a:xfrm>
          <a:prstGeom prst="rect">
            <a:avLst/>
          </a:prstGeom>
          <a:solidFill>
            <a:srgbClr val="F8F8F8"/>
          </a:solidFill>
        </p:spPr>
        <p:txBody>
          <a:bodyPr wrap="square" rtlCol="0">
            <a:spAutoFit/>
          </a:bodyPr>
          <a:lstStyle/>
          <a:p>
            <a:pPr lvl="0">
              <a:defRPr/>
            </a:pPr>
            <a:r>
              <a:rPr lang="en-US" altLang="zh-CN" sz="2800" b="1" dirty="0">
                <a:solidFill>
                  <a:srgbClr val="000000"/>
                </a:solidFill>
                <a:latin typeface="Comic Sans MS" panose="030F0702030302020204" pitchFamily="66" charset="0"/>
                <a:cs typeface="Times New Roman" panose="02020603050405020304" charset="0"/>
              </a:rPr>
              <a:t>Mama:</a:t>
            </a:r>
            <a:endParaRPr lang="en-US" altLang="zh-CN" sz="2800" b="1" dirty="0">
              <a:solidFill>
                <a:srgbClr val="000000"/>
              </a:solidFill>
              <a:latin typeface="Comic Sans MS" panose="030F0702030302020204" pitchFamily="66" charset="0"/>
              <a:cs typeface="Times New Roman" panose="02020603050405020304" charset="0"/>
            </a:endParaRPr>
          </a:p>
        </p:txBody>
      </p:sp>
      <p:sp>
        <p:nvSpPr>
          <p:cNvPr id="8" name="文本框 7"/>
          <p:cNvSpPr txBox="1"/>
          <p:nvPr/>
        </p:nvSpPr>
        <p:spPr>
          <a:xfrm>
            <a:off x="2230582" y="3658071"/>
            <a:ext cx="1909156" cy="523220"/>
          </a:xfrm>
          <a:prstGeom prst="rect">
            <a:avLst/>
          </a:prstGeom>
          <a:solidFill>
            <a:srgbClr val="F8F8F8"/>
          </a:solidFill>
        </p:spPr>
        <p:txBody>
          <a:bodyPr wrap="square" rtlCol="0">
            <a:spAutoFit/>
          </a:bodyPr>
          <a:lstStyle/>
          <a:p>
            <a:pPr lvl="0">
              <a:defRPr/>
            </a:pPr>
            <a:r>
              <a:rPr lang="en-US" altLang="zh-CN" sz="2800" b="1" dirty="0">
                <a:solidFill>
                  <a:srgbClr val="0000FF"/>
                </a:solidFill>
                <a:latin typeface="Comic Sans MS" panose="030F0702030302020204" pitchFamily="66" charset="0"/>
                <a:cs typeface="Times New Roman" panose="02020603050405020304" charset="0"/>
              </a:rPr>
              <a:t>optimistic</a:t>
            </a:r>
            <a:endParaRPr lang="en-US" altLang="zh-CN" sz="2800" b="1" dirty="0">
              <a:solidFill>
                <a:srgbClr val="0000FF"/>
              </a:solidFill>
              <a:latin typeface="Comic Sans MS" panose="030F0702030302020204" pitchFamily="66" charset="0"/>
              <a:cs typeface="Times New Roman" panose="02020603050405020304" charset="0"/>
            </a:endParaRPr>
          </a:p>
        </p:txBody>
      </p:sp>
      <p:sp>
        <p:nvSpPr>
          <p:cNvPr id="9" name="文本框 8"/>
          <p:cNvSpPr txBox="1"/>
          <p:nvPr/>
        </p:nvSpPr>
        <p:spPr>
          <a:xfrm>
            <a:off x="4333702" y="3658071"/>
            <a:ext cx="2409998" cy="523220"/>
          </a:xfrm>
          <a:prstGeom prst="rect">
            <a:avLst/>
          </a:prstGeom>
          <a:solidFill>
            <a:srgbClr val="F8F8F8"/>
          </a:solidFill>
        </p:spPr>
        <p:txBody>
          <a:bodyPr wrap="square" rtlCol="0">
            <a:spAutoFit/>
          </a:bodyPr>
          <a:lstStyle/>
          <a:p>
            <a:pPr lvl="0">
              <a:defRPr/>
            </a:pPr>
            <a:r>
              <a:rPr lang="en-US" altLang="zh-CN" sz="2800" b="1" dirty="0">
                <a:solidFill>
                  <a:srgbClr val="0000FF"/>
                </a:solidFill>
                <a:latin typeface="Comic Sans MS" panose="030F0702030302020204" pitchFamily="66" charset="0"/>
                <a:cs typeface="Times New Roman" panose="02020603050405020304" charset="0"/>
              </a:rPr>
              <a:t>considerate</a:t>
            </a:r>
            <a:endParaRPr lang="en-US" altLang="zh-CN" sz="2800" b="1" dirty="0">
              <a:solidFill>
                <a:srgbClr val="0000FF"/>
              </a:solidFill>
              <a:latin typeface="Comic Sans MS" panose="030F0702030302020204" pitchFamily="66" charset="0"/>
              <a:cs typeface="Times New Roman" panose="02020603050405020304" charset="0"/>
            </a:endParaRPr>
          </a:p>
        </p:txBody>
      </p:sp>
      <p:sp>
        <p:nvSpPr>
          <p:cNvPr id="10" name="文本框 9"/>
          <p:cNvSpPr txBox="1"/>
          <p:nvPr/>
        </p:nvSpPr>
        <p:spPr>
          <a:xfrm>
            <a:off x="2230755" y="4455160"/>
            <a:ext cx="4168775" cy="521970"/>
          </a:xfrm>
          <a:prstGeom prst="rect">
            <a:avLst/>
          </a:prstGeom>
          <a:solidFill>
            <a:srgbClr val="F8F8F8"/>
          </a:solidFill>
        </p:spPr>
        <p:txBody>
          <a:bodyPr wrap="square" rtlCol="0">
            <a:spAutoFit/>
          </a:bodyPr>
          <a:p>
            <a:pPr lvl="0">
              <a:defRPr/>
            </a:pPr>
            <a:r>
              <a:rPr lang="en-US" altLang="zh-CN" sz="2800" b="1" dirty="0">
                <a:solidFill>
                  <a:srgbClr val="0000FF"/>
                </a:solidFill>
                <a:latin typeface="Comic Sans MS" panose="030F0702030302020204" pitchFamily="66" charset="0"/>
                <a:cs typeface="Times New Roman" panose="02020603050405020304" charset="0"/>
              </a:rPr>
              <a:t>be good at housework</a:t>
            </a:r>
            <a:endParaRPr lang="en-US" altLang="zh-CN" sz="2800" b="1" dirty="0">
              <a:solidFill>
                <a:srgbClr val="0000FF"/>
              </a:solidFill>
              <a:latin typeface="Comic Sans MS" panose="030F0702030302020204" pitchFamily="66"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923" y="906779"/>
            <a:ext cx="11466022" cy="5631180"/>
          </a:xfrm>
          <a:prstGeom prst="rect">
            <a:avLst/>
          </a:prstGeom>
          <a:noFill/>
        </p:spPr>
        <p:txBody>
          <a:bodyPr wrap="square" rtlCol="0">
            <a:spAutoFit/>
          </a:bodyPr>
          <a:lstStyle/>
          <a:p>
            <a:pPr algn="just"/>
            <a:r>
              <a:rPr lang="en-US" altLang="zh-CN"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excitement about </a:t>
            </a:r>
            <a:r>
              <a:rPr lang="en-US" altLang="zh-CN" u="sng"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Thanksgiving</a:t>
            </a:r>
            <a:r>
              <a:rPr lang="en-US" altLang="zh-CN"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really building. Grandma arrived with a homemade pecan pie. </a:t>
            </a:r>
            <a:r>
              <a:rPr lang="en-US" altLang="zh-CN" u="sng"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Dad</a:t>
            </a:r>
            <a:r>
              <a:rPr lang="en-US" altLang="zh-CN"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searching for his electric </a:t>
            </a:r>
            <a:r>
              <a:rPr lang="en-US" altLang="zh-CN" u="sng"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carving knife</a:t>
            </a:r>
            <a:r>
              <a:rPr lang="en-US" altLang="zh-CN"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Mama was in the kitchen humming a song. Little baby </a:t>
            </a:r>
            <a:r>
              <a:rPr lang="en-US" altLang="zh-CN" u="sng"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Lonnie</a:t>
            </a:r>
            <a:r>
              <a:rPr lang="en-US" altLang="zh-CN"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bounced up and down. Dad smelled the air and sighed. </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My big brother, Slim, who was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anything but slim, sneaked off to his room with a slice of the pecan pie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en-US" altLang="zh-CN"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Even our dog </a:t>
            </a:r>
            <a:r>
              <a:rPr lang="en-US" altLang="zh-CN" u="sng"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Fido</a:t>
            </a:r>
            <a:r>
              <a:rPr lang="en-US" altLang="zh-CN"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wagging his tail.</a:t>
            </a:r>
            <a:endParaRPr lang="en-US" altLang="zh-CN" dirty="0">
              <a:solidFill>
                <a:srgbClr val="000000">
                  <a:alpha val="17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18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Having set a pretty table, Mama looked up, smiling. "Help me carry in the food," she said. </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Slim, who had come out of his room by this time, </a:t>
            </a:r>
            <a:r>
              <a:rPr lang="en-US" altLang="zh-CN"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went racing into the kitchen "I'll get it! Ill get it!</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The rest of us piled in behind him, everyone grabbing a dish. Then we watched Dad carry in the biggest, brownest, best-smelling </a:t>
            </a:r>
            <a:r>
              <a:rPr lang="en-US" altLang="zh-CN" u="sng"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turkey</a:t>
            </a:r>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had ever seen with Mama's hand under the plate, just in case. Together they lowered the turkey to its place at the table</a:t>
            </a:r>
            <a:endPar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It was the tradition in our family to think of something for which we were most thankful. We all ran to the table yelling something like “I'm thankful for school being out” or “I'm thankful for pecan pie!" All eyes were on that enormous turkey as we took our seats.</a:t>
            </a:r>
            <a:endPar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Yes, everything was perfect except for one thing. On that special day, it was Dad who sat at the head of the table and carved the turkey. It was an honor that he had eagerly expected for days. Mama always called Dad a </a:t>
            </a:r>
            <a:r>
              <a:rPr lang="en-US" altLang="zh-CN" u="sng"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clumsy ox</a:t>
            </a:r>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He frequently tripped (</a:t>
            </a:r>
            <a:r>
              <a:rPr lang="zh-CN" altLang="en-US"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绊倒</a:t>
            </a:r>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)over his own two feet, and he could </a:t>
            </a:r>
            <a:r>
              <a:rPr lang="en-US" altLang="zh-CN" u="sng"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drop</a:t>
            </a:r>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just about anything.</a:t>
            </a:r>
            <a:endPar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automatically eased back when Dad tested the electric carving knife in the air. Dad went to work on the white meat first with surprisingly few problems. Slice after slice landed neatly on the plate with thick gravy (</a:t>
            </a:r>
            <a:r>
              <a:rPr lang="zh-CN" altLang="en-US"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肉汁</a:t>
            </a:r>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Dad leaned forward and </a:t>
            </a:r>
            <a:r>
              <a:rPr lang="en-US" altLang="zh-CN" u="sng"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grabbed</a:t>
            </a:r>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end of the left turkey leg and cut it off, placing it whole on the plate. His oily fingers shone brightly in the light of the </a:t>
            </a:r>
            <a:r>
              <a:rPr lang="en-US" altLang="zh-CN" u="sng"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chandelier</a:t>
            </a:r>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zh-CN" altLang="en-US"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大吊灯</a:t>
            </a:r>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),and Mama waved her napkin. "I’m all right, Mama," he said. “I'm all right."</a:t>
            </a:r>
            <a:endPar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1: But when Dad pulled back the right turkey leg, it slipped from his oily fingers. _______________</a:t>
            </a:r>
            <a:endPar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2: As Lonnie yelled, we found a turkey leg was missing. _____________</a:t>
            </a:r>
            <a:endParaRPr lang="en-US" altLang="zh-CN" dirty="0">
              <a:solidFill>
                <a:srgbClr val="000000">
                  <a:alpha val="23000"/>
                </a:srgbClr>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p:txBody>
      </p:sp>
      <p:sp>
        <p:nvSpPr>
          <p:cNvPr id="3" name="文本框 2"/>
          <p:cNvSpPr txBox="1"/>
          <p:nvPr/>
        </p:nvSpPr>
        <p:spPr>
          <a:xfrm>
            <a:off x="1878910" y="138149"/>
            <a:ext cx="6364337" cy="584775"/>
          </a:xfrm>
          <a:prstGeom prst="rect">
            <a:avLst/>
          </a:prstGeom>
          <a:noFill/>
          <a:ln w="28575">
            <a:solidFill>
              <a:srgbClr val="FF3300"/>
            </a:solidFill>
            <a:prstDash val="sysDot"/>
          </a:ln>
        </p:spPr>
        <p:txBody>
          <a:bodyPr wrap="square" rtlCol="0">
            <a:spAutoFit/>
          </a:bodyPr>
          <a:lstStyle/>
          <a:p>
            <a:pPr algn="dist"/>
            <a:r>
              <a:rPr lang="en-US" altLang="zh-CN" sz="3200" b="1" dirty="0">
                <a:solidFill>
                  <a:schemeClr val="tx1">
                    <a:lumMod val="65000"/>
                    <a:lumOff val="35000"/>
                  </a:schemeClr>
                </a:solidFill>
                <a:latin typeface="Comic Sans MS" panose="030F0702030302020204" pitchFamily="66" charset="0"/>
                <a:ea typeface="微软雅黑" panose="020B0503020204020204" pitchFamily="34" charset="-122"/>
              </a:rPr>
              <a:t>Read for the basic information </a:t>
            </a:r>
            <a:endParaRPr lang="zh-CN" altLang="en-US" sz="32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pic>
        <p:nvPicPr>
          <p:cNvPr id="4" name="内容占位符 10" descr="图片包含 放飞&#10;&#10;已生成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461" t="-636" r="26442" b="33184"/>
          <a:stretch>
            <a:fillRect/>
          </a:stretch>
        </p:blipFill>
        <p:spPr>
          <a:xfrm>
            <a:off x="358588" y="0"/>
            <a:ext cx="1416423" cy="818543"/>
          </a:xfrm>
          <a:prstGeom prst="rect">
            <a:avLst/>
          </a:prstGeom>
        </p:spPr>
      </p:pic>
      <p:pic>
        <p:nvPicPr>
          <p:cNvPr id="5" name="图片 4"/>
          <p:cNvPicPr>
            <a:picLocks noChangeAspect="1"/>
          </p:cNvPicPr>
          <p:nvPr/>
        </p:nvPicPr>
        <p:blipFill rotWithShape="1">
          <a:blip r:embed="rId2" cstate="print"/>
          <a:srcRect/>
          <a:stretch>
            <a:fillRect/>
          </a:stretch>
        </p:blipFill>
        <p:spPr>
          <a:xfrm rot="16200000">
            <a:off x="10715745" y="5578868"/>
            <a:ext cx="1423960" cy="1528550"/>
          </a:xfrm>
          <a:prstGeom prst="rect">
            <a:avLst/>
          </a:prstGeom>
        </p:spPr>
      </p:pic>
      <p:sp>
        <p:nvSpPr>
          <p:cNvPr id="6" name="文本框 5"/>
          <p:cNvSpPr txBox="1"/>
          <p:nvPr/>
        </p:nvSpPr>
        <p:spPr>
          <a:xfrm>
            <a:off x="1100197" y="94129"/>
            <a:ext cx="876520" cy="461665"/>
          </a:xfrm>
          <a:prstGeom prst="rect">
            <a:avLst/>
          </a:prstGeom>
          <a:noFill/>
        </p:spPr>
        <p:txBody>
          <a:bodyPr wrap="square" rtlCol="0">
            <a:spAutoFit/>
          </a:bodyPr>
          <a:lstStyle/>
          <a:p>
            <a:r>
              <a:rPr lang="en-US" altLang="zh-CN" sz="2400" dirty="0">
                <a:solidFill>
                  <a:srgbClr val="080808"/>
                </a:solidFill>
                <a:latin typeface="Comic Sans MS" panose="030F0702030302020204" pitchFamily="66" charset="0"/>
                <a:ea typeface="华文行楷" panose="02010800040101010101" pitchFamily="2" charset="-122"/>
              </a:rPr>
              <a:t>02</a:t>
            </a:r>
            <a:endParaRPr lang="zh-CN" altLang="en-US" sz="2400" dirty="0">
              <a:solidFill>
                <a:srgbClr val="080808"/>
              </a:solidFill>
              <a:latin typeface="Comic Sans MS" panose="030F0702030302020204" pitchFamily="66" charset="0"/>
              <a:ea typeface="华文行楷" panose="02010800040101010101" pitchFamily="2" charset="-122"/>
            </a:endParaRPr>
          </a:p>
        </p:txBody>
      </p:sp>
      <p:sp>
        <p:nvSpPr>
          <p:cNvPr id="7" name="文本框 6"/>
          <p:cNvSpPr txBox="1"/>
          <p:nvPr/>
        </p:nvSpPr>
        <p:spPr>
          <a:xfrm>
            <a:off x="646314" y="3611879"/>
            <a:ext cx="1113906" cy="523219"/>
          </a:xfrm>
          <a:prstGeom prst="rect">
            <a:avLst/>
          </a:prstGeom>
          <a:solidFill>
            <a:srgbClr val="F8F8F8"/>
          </a:solidFill>
        </p:spPr>
        <p:txBody>
          <a:bodyPr wrap="square" rtlCol="0">
            <a:spAutoFit/>
          </a:bodyPr>
          <a:lstStyle/>
          <a:p>
            <a:pPr lvl="0">
              <a:defRPr/>
            </a:pPr>
            <a:r>
              <a:rPr lang="en-US" altLang="zh-CN" sz="2800" b="1" dirty="0">
                <a:solidFill>
                  <a:srgbClr val="000000"/>
                </a:solidFill>
                <a:latin typeface="Comic Sans MS" panose="030F0702030302020204" pitchFamily="66" charset="0"/>
                <a:cs typeface="Times New Roman" panose="02020603050405020304" charset="0"/>
              </a:rPr>
              <a:t>Slim:</a:t>
            </a:r>
            <a:endParaRPr lang="en-US" altLang="zh-CN" sz="2800" b="1" dirty="0">
              <a:solidFill>
                <a:srgbClr val="000000"/>
              </a:solidFill>
              <a:latin typeface="Comic Sans MS" panose="030F0702030302020204" pitchFamily="66" charset="0"/>
              <a:cs typeface="Times New Roman" panose="02020603050405020304" charset="0"/>
            </a:endParaRPr>
          </a:p>
        </p:txBody>
      </p:sp>
      <p:sp>
        <p:nvSpPr>
          <p:cNvPr id="8" name="文本框 7"/>
          <p:cNvSpPr txBox="1"/>
          <p:nvPr/>
        </p:nvSpPr>
        <p:spPr>
          <a:xfrm>
            <a:off x="1910542" y="3634739"/>
            <a:ext cx="969818" cy="523220"/>
          </a:xfrm>
          <a:prstGeom prst="rect">
            <a:avLst/>
          </a:prstGeom>
          <a:solidFill>
            <a:srgbClr val="F8F8F8"/>
          </a:solidFill>
        </p:spPr>
        <p:txBody>
          <a:bodyPr wrap="square" rtlCol="0">
            <a:spAutoFit/>
          </a:bodyPr>
          <a:lstStyle/>
          <a:p>
            <a:pPr lvl="0">
              <a:defRPr/>
            </a:pPr>
            <a:r>
              <a:rPr lang="en-US" altLang="zh-CN" sz="2800" b="1" dirty="0">
                <a:solidFill>
                  <a:srgbClr val="0000FF"/>
                </a:solidFill>
                <a:latin typeface="Comic Sans MS" panose="030F0702030302020204" pitchFamily="66" charset="0"/>
                <a:cs typeface="Times New Roman" panose="02020603050405020304" charset="0"/>
              </a:rPr>
              <a:t>fat</a:t>
            </a:r>
            <a:endParaRPr lang="en-US" altLang="zh-CN" sz="2800" b="1" dirty="0">
              <a:solidFill>
                <a:srgbClr val="0000FF"/>
              </a:solidFill>
              <a:latin typeface="Comic Sans MS" panose="030F0702030302020204" pitchFamily="66" charset="0"/>
              <a:cs typeface="Times New Roman" panose="02020603050405020304" charset="0"/>
            </a:endParaRPr>
          </a:p>
        </p:txBody>
      </p:sp>
      <p:sp>
        <p:nvSpPr>
          <p:cNvPr id="9" name="文本框 8"/>
          <p:cNvSpPr txBox="1"/>
          <p:nvPr/>
        </p:nvSpPr>
        <p:spPr>
          <a:xfrm>
            <a:off x="3122122" y="3635211"/>
            <a:ext cx="3095798" cy="523220"/>
          </a:xfrm>
          <a:prstGeom prst="rect">
            <a:avLst/>
          </a:prstGeom>
          <a:solidFill>
            <a:srgbClr val="F8F8F8"/>
          </a:solidFill>
        </p:spPr>
        <p:txBody>
          <a:bodyPr wrap="square" rtlCol="0">
            <a:spAutoFit/>
          </a:bodyPr>
          <a:lstStyle/>
          <a:p>
            <a:pPr lvl="0">
              <a:defRPr/>
            </a:pPr>
            <a:r>
              <a:rPr lang="en-US" altLang="zh-CN" sz="2800" b="1" dirty="0">
                <a:solidFill>
                  <a:srgbClr val="0000FF"/>
                </a:solidFill>
                <a:latin typeface="Comic Sans MS" panose="030F0702030302020204" pitchFamily="66" charset="0"/>
                <a:cs typeface="Times New Roman" panose="02020603050405020304" charset="0"/>
              </a:rPr>
              <a:t>in favor of food</a:t>
            </a:r>
            <a:endParaRPr lang="en-US" altLang="zh-CN" sz="2800" b="1" dirty="0">
              <a:solidFill>
                <a:srgbClr val="0000FF"/>
              </a:solidFill>
              <a:latin typeface="Comic Sans MS" panose="030F0702030302020204" pitchFamily="66"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6947" y="677725"/>
            <a:ext cx="11825028" cy="5844540"/>
          </a:xfrm>
          <a:prstGeom prst="rect">
            <a:avLst/>
          </a:prstGeom>
          <a:noFill/>
        </p:spPr>
        <p:txBody>
          <a:bodyPr wrap="square" rtlCol="0">
            <a:noAutofit/>
          </a:bodyPr>
          <a:lstStyle/>
          <a:p>
            <a:r>
              <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rPr>
              <a:t>Para.1  But when Dad pulled back the right turkey leg, it slipped from his oily fingers.</a:t>
            </a:r>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a:p>
            <a:r>
              <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rPr>
              <a:t>Paragraph 2: As Lonnie yelled, we found a turkey leg was missing.</a:t>
            </a:r>
            <a:endParaRPr lang="en-US" altLang="zh-CN" sz="2800" dirty="0">
              <a:solidFill>
                <a:srgbClr val="000000"/>
              </a:solidFill>
              <a:latin typeface="Comic Sans MS" panose="030F0702030302020204" pitchFamily="66" charset="0"/>
              <a:ea typeface="宋体" panose="02010600030101010101" pitchFamily="2" charset="-122"/>
              <a:cs typeface="Times New Roman" panose="02020603050405020304" charset="0"/>
            </a:endParaRPr>
          </a:p>
        </p:txBody>
      </p:sp>
      <p:sp>
        <p:nvSpPr>
          <p:cNvPr id="3" name="圆角矩形 4"/>
          <p:cNvSpPr/>
          <p:nvPr/>
        </p:nvSpPr>
        <p:spPr>
          <a:xfrm>
            <a:off x="4195965" y="4189615"/>
            <a:ext cx="1090930" cy="424353"/>
          </a:xfrm>
          <a:prstGeom prst="roundRect">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可选过程 3"/>
          <p:cNvSpPr/>
          <p:nvPr/>
        </p:nvSpPr>
        <p:spPr>
          <a:xfrm>
            <a:off x="2728050" y="3158836"/>
            <a:ext cx="4121637" cy="541499"/>
          </a:xfrm>
          <a:prstGeom prst="flowChartAlternateProcess">
            <a:avLst/>
          </a:prstGeom>
          <a:solidFill>
            <a:srgbClr val="00660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Times New Roman" panose="02020603050405020304" charset="0"/>
                <a:ea typeface="等线" panose="02010600030101010101" charset="-122"/>
                <a:cs typeface="Times New Roman" panose="02020603050405020304" charset="0"/>
              </a:rPr>
              <a:t>Lonnie screamed.</a:t>
            </a:r>
            <a:endParaRPr kumimoji="0" lang="en-US" altLang="zh-CN" sz="2800" b="1" i="0" u="none" strike="noStrike" kern="0" cap="none" spc="0" normalizeH="0" baseline="0" noProof="0" dirty="0">
              <a:ln>
                <a:noFill/>
              </a:ln>
              <a:solidFill>
                <a:schemeClr val="bg1"/>
              </a:solidFill>
              <a:effectLst/>
              <a:uLnTx/>
              <a:uFillTx/>
              <a:latin typeface="Times New Roman" panose="02020603050405020304" charset="0"/>
              <a:ea typeface="等线" panose="02010600030101010101" charset="-122"/>
              <a:cs typeface="Times New Roman" panose="02020603050405020304" charset="0"/>
            </a:endParaRPr>
          </a:p>
        </p:txBody>
      </p:sp>
      <p:pic>
        <p:nvPicPr>
          <p:cNvPr id="9" name="图片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04310" y="5283064"/>
            <a:ext cx="1310186" cy="13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1496772" y="109182"/>
            <a:ext cx="9906334" cy="523220"/>
          </a:xfrm>
          <a:prstGeom prst="rect">
            <a:avLst/>
          </a:prstGeom>
          <a:noFill/>
          <a:ln w="28575">
            <a:solidFill>
              <a:srgbClr val="FF3300"/>
            </a:solidFill>
            <a:prstDash val="sysDot"/>
          </a:ln>
        </p:spPr>
        <p:txBody>
          <a:bodyPr wrap="square" rtlCol="0">
            <a:spAutoFit/>
          </a:bodyPr>
          <a:lstStyle/>
          <a:p>
            <a:pPr algn="dist"/>
            <a:r>
              <a:rPr lang="en-US" altLang="zh-CN" sz="2800" b="1" dirty="0">
                <a:solidFill>
                  <a:schemeClr val="tx1">
                    <a:lumMod val="65000"/>
                    <a:lumOff val="35000"/>
                  </a:schemeClr>
                </a:solidFill>
                <a:latin typeface="Comic Sans MS" panose="030F0702030302020204" pitchFamily="66" charset="0"/>
                <a:ea typeface="微软雅黑" panose="020B0503020204020204" pitchFamily="34" charset="-122"/>
              </a:rPr>
              <a:t>Read for continuity and predict the proper development</a:t>
            </a:r>
            <a:endParaRPr lang="zh-CN" altLang="en-US" sz="28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pic>
        <p:nvPicPr>
          <p:cNvPr id="11" name="内容占位符 10" descr="图片包含 放飞&#10;&#10;已生成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461" t="-636" r="26442" b="33184"/>
          <a:stretch>
            <a:fillRect/>
          </a:stretch>
        </p:blipFill>
        <p:spPr>
          <a:xfrm>
            <a:off x="164376" y="0"/>
            <a:ext cx="1416423" cy="818543"/>
          </a:xfrm>
          <a:prstGeom prst="rect">
            <a:avLst/>
          </a:prstGeom>
        </p:spPr>
      </p:pic>
      <p:sp>
        <p:nvSpPr>
          <p:cNvPr id="12" name="文本框 11"/>
          <p:cNvSpPr txBox="1"/>
          <p:nvPr/>
        </p:nvSpPr>
        <p:spPr>
          <a:xfrm>
            <a:off x="858150" y="94129"/>
            <a:ext cx="876520" cy="461665"/>
          </a:xfrm>
          <a:prstGeom prst="rect">
            <a:avLst/>
          </a:prstGeom>
          <a:noFill/>
        </p:spPr>
        <p:txBody>
          <a:bodyPr wrap="square" rtlCol="0">
            <a:spAutoFit/>
          </a:bodyPr>
          <a:lstStyle/>
          <a:p>
            <a:r>
              <a:rPr lang="en-US" altLang="zh-CN" sz="2400" dirty="0">
                <a:solidFill>
                  <a:srgbClr val="080808"/>
                </a:solidFill>
                <a:latin typeface="Comic Sans MS" panose="030F0702030302020204" pitchFamily="66" charset="0"/>
                <a:ea typeface="华文行楷" panose="02010800040101010101" pitchFamily="2" charset="-122"/>
              </a:rPr>
              <a:t>03</a:t>
            </a:r>
            <a:endParaRPr lang="zh-CN" altLang="en-US" sz="2400" dirty="0">
              <a:solidFill>
                <a:srgbClr val="080808"/>
              </a:solidFill>
              <a:latin typeface="Comic Sans MS" panose="030F0702030302020204" pitchFamily="66" charset="0"/>
              <a:ea typeface="华文行楷" panose="02010800040101010101" pitchFamily="2" charset="-122"/>
            </a:endParaRPr>
          </a:p>
        </p:txBody>
      </p:sp>
      <p:sp>
        <p:nvSpPr>
          <p:cNvPr id="13" name="圆角矩形 4"/>
          <p:cNvSpPr/>
          <p:nvPr/>
        </p:nvSpPr>
        <p:spPr>
          <a:xfrm>
            <a:off x="6908685" y="4159135"/>
            <a:ext cx="4163868" cy="424353"/>
          </a:xfrm>
          <a:prstGeom prst="roundRect">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可选过程 13"/>
          <p:cNvSpPr/>
          <p:nvPr/>
        </p:nvSpPr>
        <p:spPr>
          <a:xfrm>
            <a:off x="1734820" y="2334260"/>
            <a:ext cx="6896100" cy="541655"/>
          </a:xfrm>
          <a:prstGeom prst="flowChartAlternateProcess">
            <a:avLst/>
          </a:prstGeom>
          <a:solidFill>
            <a:srgbClr val="00660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FF00"/>
                </a:solidFill>
                <a:effectLst/>
                <a:uLnTx/>
                <a:uFillTx/>
                <a:latin typeface="Times New Roman" panose="02020603050405020304" charset="0"/>
                <a:ea typeface="等线" panose="02010600030101010101" charset="-122"/>
                <a:cs typeface="Times New Roman" panose="02020603050405020304" charset="0"/>
              </a:rPr>
              <a:t>The left /right turkey leg was missing?</a:t>
            </a:r>
            <a:endParaRPr kumimoji="0" lang="en-US" altLang="zh-CN" sz="2800" b="1" i="0" u="none" strike="noStrike" kern="0" cap="none" spc="0" normalizeH="0" baseline="0" noProof="0" dirty="0">
              <a:ln>
                <a:noFill/>
              </a:ln>
              <a:solidFill>
                <a:srgbClr val="FFFF00"/>
              </a:solidFill>
              <a:effectLst/>
              <a:uLnTx/>
              <a:uFillTx/>
              <a:latin typeface="Times New Roman" panose="02020603050405020304" charset="0"/>
              <a:ea typeface="等线" panose="02010600030101010101" charset="-122"/>
              <a:cs typeface="Times New Roman" panose="02020603050405020304" charset="0"/>
            </a:endParaRPr>
          </a:p>
        </p:txBody>
      </p:sp>
      <p:cxnSp>
        <p:nvCxnSpPr>
          <p:cNvPr id="7" name="直接箭头连接符 6"/>
          <p:cNvCxnSpPr/>
          <p:nvPr/>
        </p:nvCxnSpPr>
        <p:spPr>
          <a:xfrm>
            <a:off x="2560320" y="2876204"/>
            <a:ext cx="0" cy="26434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299710" y="2862580"/>
            <a:ext cx="3331845" cy="21615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流程图: 可选过程 16"/>
          <p:cNvSpPr/>
          <p:nvPr/>
        </p:nvSpPr>
        <p:spPr>
          <a:xfrm>
            <a:off x="273025" y="5591694"/>
            <a:ext cx="5096997" cy="541499"/>
          </a:xfrm>
          <a:prstGeom prst="flowChartAlternateProcess">
            <a:avLst/>
          </a:prstGeom>
          <a:solidFill>
            <a:srgbClr val="00660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FF00"/>
                </a:solidFill>
                <a:effectLst/>
                <a:uLnTx/>
                <a:uFillTx/>
                <a:latin typeface="Times New Roman" panose="02020603050405020304" charset="0"/>
                <a:ea typeface="等线" panose="02010600030101010101" charset="-122"/>
                <a:cs typeface="Times New Roman" panose="02020603050405020304" charset="0"/>
              </a:rPr>
              <a:t>Slim took it and was eating it .</a:t>
            </a:r>
            <a:endParaRPr kumimoji="0" lang="en-US" altLang="zh-CN" sz="2800" b="1" i="0" u="none" strike="noStrike" kern="0" cap="none" spc="0" normalizeH="0" baseline="0" noProof="0" dirty="0">
              <a:ln>
                <a:noFill/>
              </a:ln>
              <a:solidFill>
                <a:srgbClr val="FFFF00"/>
              </a:solidFill>
              <a:effectLst/>
              <a:uLnTx/>
              <a:uFillTx/>
              <a:latin typeface="Times New Roman" panose="02020603050405020304" charset="0"/>
              <a:ea typeface="等线" panose="02010600030101010101" charset="-122"/>
              <a:cs typeface="Times New Roman" panose="02020603050405020304" charset="0"/>
            </a:endParaRPr>
          </a:p>
        </p:txBody>
      </p:sp>
      <p:sp>
        <p:nvSpPr>
          <p:cNvPr id="18" name="流程图: 可选过程 17"/>
          <p:cNvSpPr/>
          <p:nvPr/>
        </p:nvSpPr>
        <p:spPr>
          <a:xfrm>
            <a:off x="4930923" y="4979324"/>
            <a:ext cx="7039404" cy="541499"/>
          </a:xfrm>
          <a:prstGeom prst="flowChartAlternateProcess">
            <a:avLst/>
          </a:prstGeom>
          <a:solidFill>
            <a:srgbClr val="00660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FF00"/>
                </a:solidFill>
                <a:effectLst/>
                <a:uLnTx/>
                <a:uFillTx/>
                <a:latin typeface="Times New Roman" panose="02020603050405020304" charset="0"/>
                <a:ea typeface="等线" panose="02010600030101010101" charset="-122"/>
                <a:cs typeface="Times New Roman" panose="02020603050405020304" charset="0"/>
              </a:rPr>
              <a:t>It</a:t>
            </a:r>
            <a:r>
              <a:rPr kumimoji="0" lang="en-US" altLang="zh-CN" sz="2800" b="1" i="0" u="none" strike="noStrike" kern="0" cap="none" spc="0" normalizeH="0" noProof="0" dirty="0">
                <a:ln>
                  <a:noFill/>
                </a:ln>
                <a:solidFill>
                  <a:srgbClr val="FFFF00"/>
                </a:solidFill>
                <a:effectLst/>
                <a:uLnTx/>
                <a:uFillTx/>
                <a:latin typeface="Times New Roman" panose="02020603050405020304" charset="0"/>
                <a:ea typeface="等线" panose="02010600030101010101" charset="-122"/>
                <a:cs typeface="Times New Roman" panose="02020603050405020304" charset="0"/>
              </a:rPr>
              <a:t> fell onto the ground and Fido carried it off.</a:t>
            </a:r>
            <a:endParaRPr kumimoji="0" lang="en-US" altLang="zh-CN" sz="2800" b="1" i="0" u="none" strike="noStrike" kern="0" cap="none" spc="0" normalizeH="0" baseline="0" noProof="0" dirty="0">
              <a:ln>
                <a:noFill/>
              </a:ln>
              <a:solidFill>
                <a:srgbClr val="FFFF00"/>
              </a:solidFill>
              <a:effectLst/>
              <a:uLnTx/>
              <a:uFillTx/>
              <a:latin typeface="Times New Roman" panose="02020603050405020304" charset="0"/>
              <a:ea typeface="等线" panose="02010600030101010101" charset="-122"/>
              <a:cs typeface="Times New Roman" panose="02020603050405020304" charset="0"/>
            </a:endParaRPr>
          </a:p>
        </p:txBody>
      </p:sp>
      <p:sp>
        <p:nvSpPr>
          <p:cNvPr id="20" name="流程图: 可选过程 19"/>
          <p:cNvSpPr/>
          <p:nvPr/>
        </p:nvSpPr>
        <p:spPr>
          <a:xfrm>
            <a:off x="5419898" y="6195754"/>
            <a:ext cx="6553200" cy="541499"/>
          </a:xfrm>
          <a:prstGeom prst="flowChartAlternateProcess">
            <a:avLst/>
          </a:prstGeom>
          <a:solidFill>
            <a:srgbClr val="00660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800" b="1" kern="0" noProof="0" dirty="0">
                <a:solidFill>
                  <a:srgbClr val="FFFF00"/>
                </a:solidFill>
                <a:latin typeface="Times New Roman" panose="02020603050405020304" charset="0"/>
                <a:ea typeface="等线" panose="02010600030101010101" charset="-122"/>
                <a:cs typeface="Times New Roman" panose="02020603050405020304" charset="0"/>
              </a:rPr>
              <a:t>It was lying </a:t>
            </a:r>
            <a:r>
              <a:rPr kumimoji="0" lang="en-US" altLang="zh-CN" sz="2800" b="1" i="0" u="none" strike="noStrike" kern="0" cap="none" spc="0" normalizeH="0" noProof="0" dirty="0">
                <a:ln>
                  <a:noFill/>
                </a:ln>
                <a:solidFill>
                  <a:srgbClr val="FFFF00"/>
                </a:solidFill>
                <a:effectLst/>
                <a:uLnTx/>
                <a:uFillTx/>
                <a:latin typeface="Times New Roman" panose="02020603050405020304" charset="0"/>
                <a:ea typeface="等线" panose="02010600030101010101" charset="-122"/>
                <a:cs typeface="Times New Roman" panose="02020603050405020304" charset="0"/>
              </a:rPr>
              <a:t>on the top of the chandelier.</a:t>
            </a:r>
            <a:endParaRPr kumimoji="0" lang="en-US" altLang="zh-CN" sz="2800" b="1" i="0" u="none" strike="noStrike" kern="0" cap="none" spc="0" normalizeH="0" baseline="0" noProof="0" dirty="0">
              <a:ln>
                <a:noFill/>
              </a:ln>
              <a:solidFill>
                <a:srgbClr val="FFFF00"/>
              </a:solidFill>
              <a:effectLst/>
              <a:uLnTx/>
              <a:uFillTx/>
              <a:latin typeface="Times New Roman" panose="02020603050405020304" charset="0"/>
              <a:ea typeface="等线" panose="02010600030101010101" charset="-122"/>
              <a:cs typeface="Times New Roman" panose="02020603050405020304" charset="0"/>
            </a:endParaRPr>
          </a:p>
        </p:txBody>
      </p:sp>
      <p:sp>
        <p:nvSpPr>
          <p:cNvPr id="21" name="流程图: 可选过程 20"/>
          <p:cNvSpPr/>
          <p:nvPr/>
        </p:nvSpPr>
        <p:spPr>
          <a:xfrm>
            <a:off x="2933099" y="1285701"/>
            <a:ext cx="2869186" cy="541499"/>
          </a:xfrm>
          <a:prstGeom prst="flowChartAlternateProcess">
            <a:avLst/>
          </a:prstGeom>
          <a:solidFill>
            <a:srgbClr val="FF000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Times New Roman" panose="02020603050405020304" charset="0"/>
                <a:ea typeface="等线" panose="02010600030101010101" charset="-122"/>
                <a:cs typeface="Times New Roman" panose="02020603050405020304" charset="0"/>
              </a:rPr>
              <a:t>Thanksgiving</a:t>
            </a:r>
            <a:endParaRPr kumimoji="0" lang="en-US" altLang="zh-CN" sz="2800" b="1" i="0" u="none" strike="noStrike" kern="0" cap="none" spc="0" normalizeH="0" baseline="0" noProof="0" dirty="0">
              <a:ln>
                <a:noFill/>
              </a:ln>
              <a:solidFill>
                <a:schemeClr val="bg1"/>
              </a:solidFill>
              <a:effectLst/>
              <a:uLnTx/>
              <a:uFillTx/>
              <a:latin typeface="Times New Roman" panose="02020603050405020304" charset="0"/>
              <a:ea typeface="等线" panose="02010600030101010101" charset="-122"/>
              <a:cs typeface="Times New Roman" panose="02020603050405020304" charset="0"/>
            </a:endParaRPr>
          </a:p>
        </p:txBody>
      </p:sp>
      <p:sp>
        <p:nvSpPr>
          <p:cNvPr id="22" name="流程图: 可选过程 21"/>
          <p:cNvSpPr/>
          <p:nvPr/>
        </p:nvSpPr>
        <p:spPr>
          <a:xfrm>
            <a:off x="6576845" y="1288472"/>
            <a:ext cx="2869186" cy="541499"/>
          </a:xfrm>
          <a:prstGeom prst="flowChartAlternateProcess">
            <a:avLst/>
          </a:prstGeom>
          <a:solidFill>
            <a:srgbClr val="FF000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Times New Roman" panose="02020603050405020304" charset="0"/>
                <a:ea typeface="等线" panose="02010600030101010101" charset="-122"/>
                <a:cs typeface="Times New Roman" panose="02020603050405020304" charset="0"/>
              </a:rPr>
              <a:t>excitement</a:t>
            </a:r>
            <a:endParaRPr kumimoji="0" lang="en-US" altLang="zh-CN" sz="2800" b="1" i="0" u="none" strike="noStrike" kern="0" cap="none" spc="0" normalizeH="0" baseline="0" noProof="0" dirty="0">
              <a:ln>
                <a:noFill/>
              </a:ln>
              <a:solidFill>
                <a:schemeClr val="bg1"/>
              </a:solidFill>
              <a:effectLst/>
              <a:uLnTx/>
              <a:uFillTx/>
              <a:latin typeface="Times New Roman" panose="02020603050405020304" charset="0"/>
              <a:ea typeface="等线" panose="02010600030101010101" charset="-122"/>
              <a:cs typeface="Times New Roman" panose="02020603050405020304" charset="0"/>
            </a:endParaRPr>
          </a:p>
        </p:txBody>
      </p:sp>
      <p:sp>
        <p:nvSpPr>
          <p:cNvPr id="24" name="文本框 23"/>
          <p:cNvSpPr txBox="1"/>
          <p:nvPr/>
        </p:nvSpPr>
        <p:spPr>
          <a:xfrm>
            <a:off x="7251411" y="5635972"/>
            <a:ext cx="2795905" cy="523220"/>
          </a:xfrm>
          <a:prstGeom prst="rect">
            <a:avLst/>
          </a:prstGeom>
          <a:noFill/>
        </p:spPr>
        <p:txBody>
          <a:bodyPr wrap="square" rtlCol="0">
            <a:spAutoFit/>
          </a:bodyPr>
          <a:lstStyle/>
          <a:p>
            <a:r>
              <a:rPr lang="en-US" altLang="zh-CN" sz="2800" b="1" dirty="0">
                <a:solidFill>
                  <a:srgbClr val="FF0000"/>
                </a:solidFill>
                <a:latin typeface="Comic Sans MS" panose="030F0702030302020204" pitchFamily="66" charset="0"/>
                <a:cs typeface="Times New Roman" panose="02020603050405020304" charset="0"/>
              </a:rPr>
              <a:t>or maybe</a:t>
            </a:r>
            <a:endParaRPr lang="en-US" altLang="zh-CN" sz="2800" b="1" dirty="0">
              <a:solidFill>
                <a:srgbClr val="FF0000"/>
              </a:solidFill>
              <a:latin typeface="Comic Sans MS" panose="030F0702030302020204" pitchFamily="66" charset="0"/>
              <a:cs typeface="Times New Roman" panose="02020603050405020304" charset="0"/>
            </a:endParaRPr>
          </a:p>
        </p:txBody>
      </p:sp>
      <p:sp>
        <p:nvSpPr>
          <p:cNvPr id="25" name="文本框 24"/>
          <p:cNvSpPr txBox="1"/>
          <p:nvPr/>
        </p:nvSpPr>
        <p:spPr>
          <a:xfrm>
            <a:off x="7104554" y="5638743"/>
            <a:ext cx="2604711" cy="523220"/>
          </a:xfrm>
          <a:prstGeom prst="rect">
            <a:avLst/>
          </a:prstGeom>
          <a:solidFill>
            <a:srgbClr val="FF3300"/>
          </a:solidFill>
          <a:ln w="57150">
            <a:solidFill>
              <a:schemeClr val="accent2">
                <a:lumMod val="20000"/>
                <a:lumOff val="80000"/>
              </a:schemeClr>
            </a:solidFill>
            <a:prstDash val="sysDot"/>
          </a:ln>
          <a:effectLst/>
        </p:spPr>
        <p:txBody>
          <a:bodyPr wrap="square" rtlCol="0">
            <a:spAutoFit/>
          </a:bodyPr>
          <a:lstStyle/>
          <a:p>
            <a:r>
              <a:rPr lang="en-US" altLang="zh-CN" sz="2800" b="1" dirty="0">
                <a:solidFill>
                  <a:schemeClr val="bg1"/>
                </a:solidFill>
                <a:latin typeface="Comic Sans MS" panose="030F0702030302020204" pitchFamily="66" charset="0"/>
                <a:cs typeface="Times New Roman" panose="02020603050405020304" charset="0"/>
              </a:rPr>
              <a:t>funny ending! </a:t>
            </a:r>
            <a:endParaRPr lang="en-US" altLang="zh-CN" sz="2800" b="1" dirty="0">
              <a:solidFill>
                <a:schemeClr val="bg1"/>
              </a:solidFill>
              <a:latin typeface="Comic Sans MS" panose="030F0702030302020204" pitchFamily="66" charset="0"/>
              <a:cs typeface="Times New Roman" panose="02020603050405020304" charset="0"/>
            </a:endParaRPr>
          </a:p>
        </p:txBody>
      </p:sp>
      <p:sp>
        <p:nvSpPr>
          <p:cNvPr id="5" name="流程图: 可选过程 4"/>
          <p:cNvSpPr/>
          <p:nvPr/>
        </p:nvSpPr>
        <p:spPr>
          <a:xfrm>
            <a:off x="3455670" y="6195695"/>
            <a:ext cx="1964055" cy="541655"/>
          </a:xfrm>
          <a:prstGeom prst="flowChartAlternateProcess">
            <a:avLst/>
          </a:prstGeom>
          <a:solidFill>
            <a:srgbClr val="FF0000"/>
          </a:solidFill>
          <a:ln w="12700" cap="flat" cmpd="sng" algn="ctr">
            <a:solidFill>
              <a:srgbClr val="92D050"/>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Times New Roman" panose="02020603050405020304" charset="0"/>
                <a:ea typeface="等线" panose="02010600030101010101" charset="-122"/>
                <a:cs typeface="Times New Roman" panose="02020603050405020304" charset="0"/>
              </a:rPr>
              <a:t>I   prefer</a:t>
            </a:r>
            <a:endParaRPr kumimoji="0" lang="en-US" altLang="zh-CN" sz="2800" b="1" i="0" u="none" strike="noStrike" kern="0" cap="none" spc="0" normalizeH="0" baseline="0" noProof="0" dirty="0">
              <a:ln>
                <a:noFill/>
              </a:ln>
              <a:solidFill>
                <a:schemeClr val="bg1"/>
              </a:solidFill>
              <a:effectLst/>
              <a:uLnTx/>
              <a:uFillTx/>
              <a:latin typeface="Times New Roman" panose="02020603050405020304" charset="0"/>
              <a:ea typeface="等线" panose="02010600030101010101" charset="-122"/>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arn(inVertical)">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linds(horizontal)">
                                      <p:cBhvr>
                                        <p:cTn id="55" dur="500"/>
                                        <p:tgtEl>
                                          <p:spTgt spid="21"/>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linds(horizontal)">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linds(horizontal)">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barn(inVertical)">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3" grpId="0" animBg="1"/>
      <p:bldP spid="13" grpId="1" animBg="1"/>
      <p:bldP spid="14" grpId="0" bldLvl="0" animBg="1"/>
      <p:bldP spid="14" grpId="1" animBg="1"/>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4" grpId="0"/>
      <p:bldP spid="24" grpId="1"/>
      <p:bldP spid="25" grpId="0" animBg="1"/>
      <p:bldP spid="25" grpId="1" animBg="1"/>
      <p:bldP spid="5" grpId="0" bldLvl="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8421" y="723899"/>
            <a:ext cx="11466022" cy="6185535"/>
          </a:xfrm>
          <a:prstGeom prst="rect">
            <a:avLst/>
          </a:prstGeom>
          <a:noFill/>
        </p:spPr>
        <p:txBody>
          <a:bodyPr wrap="square" rtlCol="0">
            <a:spAutoFit/>
          </a:bodyPr>
          <a:lstStyle/>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excitement about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Thanksgiving</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really building. Grandma arrived with a homemade pecan pie.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Dad</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searching for his electric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carving knife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Mama was in the kitchen humming a song. Little baby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Lonnie</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bounced up and down. Dad smelled the air and sighed. My big brother, Slim, who was anything but slim, sneaked off to his room with a slice of the pecan pie. Even our dog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Fido</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was wagging his tail.</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Having set a pretty table, Mama looked up, smiling. "Help me carry in the food," she said. Slim, who had come out of his room by this time, went racing into the kitchen "I'll get it! Ill get it!" The rest of us piled in behind him, everyone grabbing a dish. Then we watched Dad carry in the biggest, brownest, best-smelling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turkey</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had ever seen with Mama's hand under the plate, just in case. Together they lowered the turkey to its place at the table</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It was the tradition in our family to think of something for which we were most thankful. We all ran to the table yelling something like “I'm thankful for school being out” or “I'm thankful for pecan pie!" All eyes were on that enormous turkey as we took our seats.</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Yes, everything was perfect except for one thing. On that special day, it was Dad who sat at the head of the table and carved the turkey. It was an honor that he had eagerly expected for days. Mama always called Dad a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clumsy ox</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He frequently tripped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绊倒</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)over his own two feet, and he could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drop</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just about anything.</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automatically eased back when Dad tested the electric carving knife in the air. Dad went to work on the white meat first with surprisingly few problems. Slice after slice landed neatly on the plate with thick gravy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肉汁</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Dad leaned forward and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grabbed</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the end of the left turkey leg and cut it off, placing it whole on the plate. His oily fingers shone brightly in the light of the </a:t>
            </a:r>
            <a:r>
              <a:rPr lang="en-US" altLang="zh-CN" u="sng"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chandelier</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a:t>
            </a:r>
            <a:r>
              <a:rPr lang="zh-CN" altLang="en-US"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大吊灯</a:t>
            </a:r>
            <a:r>
              <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),and Mama waved her napkin. "I’m all right, Mama," he said. “I'm all right."</a:t>
            </a:r>
            <a:endParaRPr lang="en-US" altLang="zh-CN"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1: But when Dad pulled back the right turkey leg, it </a:t>
            </a:r>
            <a:r>
              <a:rPr lang="en-US" altLang="zh-CN" sz="2400" b="1"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slipped</a:t>
            </a:r>
            <a:r>
              <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from his oily fingers. _______________</a:t>
            </a:r>
            <a:endPar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a:p>
            <a:pPr algn="just"/>
            <a:r>
              <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Paragraph 2: As Lonnie </a:t>
            </a:r>
            <a:r>
              <a:rPr lang="en-US" altLang="zh-CN" sz="2400" b="1"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yelled</a:t>
            </a:r>
            <a:r>
              <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we found </a:t>
            </a:r>
            <a:r>
              <a:rPr lang="en-US" altLang="zh-CN" sz="2400" b="1" dirty="0">
                <a:solidFill>
                  <a:srgbClr val="FF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a turkey leg was missing</a:t>
            </a:r>
            <a:r>
              <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rPr>
              <a:t>. _____________</a:t>
            </a:r>
            <a:endParaRPr lang="en-US" altLang="zh-CN" sz="2400" b="1" dirty="0">
              <a:solidFill>
                <a:srgbClr val="000000"/>
              </a:solidFill>
              <a:effectLst>
                <a:outerShdw blurRad="38100" dist="19050" dir="2700000" algn="tl" rotWithShape="0">
                  <a:srgbClr val="000000">
                    <a:alpha val="40000"/>
                  </a:srgbClr>
                </a:outerShdw>
              </a:effectLst>
              <a:latin typeface="Calibri" panose="020F0502020204030204" charset="0"/>
              <a:cs typeface="Calibri" panose="020F0502020204030204" charset="0"/>
            </a:endParaRPr>
          </a:p>
        </p:txBody>
      </p:sp>
      <p:sp>
        <p:nvSpPr>
          <p:cNvPr id="3" name="文本框 2"/>
          <p:cNvSpPr txBox="1"/>
          <p:nvPr/>
        </p:nvSpPr>
        <p:spPr>
          <a:xfrm>
            <a:off x="1859280" y="205740"/>
            <a:ext cx="9547860" cy="461665"/>
          </a:xfrm>
          <a:prstGeom prst="rect">
            <a:avLst/>
          </a:prstGeom>
          <a:noFill/>
          <a:ln w="28575">
            <a:solidFill>
              <a:srgbClr val="FF3300"/>
            </a:solidFill>
            <a:prstDash val="sysDot"/>
          </a:ln>
        </p:spPr>
        <p:txBody>
          <a:bodyPr wrap="square" rtlCol="0">
            <a:spAutoFit/>
          </a:bodyPr>
          <a:lstStyle/>
          <a:p>
            <a:pPr algn="dist"/>
            <a:r>
              <a:rPr lang="en-US" altLang="zh-CN" sz="2400" b="1" dirty="0">
                <a:solidFill>
                  <a:schemeClr val="tx1">
                    <a:lumMod val="65000"/>
                    <a:lumOff val="35000"/>
                  </a:schemeClr>
                </a:solidFill>
                <a:latin typeface="Comic Sans MS" panose="030F0702030302020204" pitchFamily="66" charset="0"/>
                <a:ea typeface="微软雅黑" panose="020B0503020204020204" pitchFamily="34" charset="-122"/>
              </a:rPr>
              <a:t>Read the underline words and predict the proper development</a:t>
            </a:r>
            <a:endParaRPr lang="zh-CN" altLang="en-US" sz="2400" b="1" dirty="0">
              <a:solidFill>
                <a:schemeClr val="tx1">
                  <a:lumMod val="65000"/>
                  <a:lumOff val="35000"/>
                </a:schemeClr>
              </a:solidFill>
              <a:latin typeface="Comic Sans MS" panose="030F0702030302020204" pitchFamily="66" charset="0"/>
              <a:ea typeface="微软雅黑" panose="020B0503020204020204" pitchFamily="34" charset="-122"/>
            </a:endParaRPr>
          </a:p>
        </p:txBody>
      </p:sp>
      <p:pic>
        <p:nvPicPr>
          <p:cNvPr id="4" name="内容占位符 10" descr="图片包含 放飞&#10;&#10;已生成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461" t="-636" r="26442" b="33184"/>
          <a:stretch>
            <a:fillRect/>
          </a:stretch>
        </p:blipFill>
        <p:spPr>
          <a:xfrm>
            <a:off x="358588" y="0"/>
            <a:ext cx="1416423" cy="818543"/>
          </a:xfrm>
          <a:prstGeom prst="rect">
            <a:avLst/>
          </a:prstGeom>
        </p:spPr>
      </p:pic>
      <p:pic>
        <p:nvPicPr>
          <p:cNvPr id="5" name="图片 4"/>
          <p:cNvPicPr>
            <a:picLocks noChangeAspect="1"/>
          </p:cNvPicPr>
          <p:nvPr/>
        </p:nvPicPr>
        <p:blipFill rotWithShape="1">
          <a:blip r:embed="rId2" cstate="print"/>
          <a:srcRect/>
          <a:stretch>
            <a:fillRect/>
          </a:stretch>
        </p:blipFill>
        <p:spPr>
          <a:xfrm rot="16200000">
            <a:off x="10715745" y="5578868"/>
            <a:ext cx="1423960" cy="1528550"/>
          </a:xfrm>
          <a:prstGeom prst="rect">
            <a:avLst/>
          </a:prstGeom>
        </p:spPr>
      </p:pic>
      <p:sp>
        <p:nvSpPr>
          <p:cNvPr id="6" name="文本框 5"/>
          <p:cNvSpPr txBox="1"/>
          <p:nvPr/>
        </p:nvSpPr>
        <p:spPr>
          <a:xfrm>
            <a:off x="1100197" y="94129"/>
            <a:ext cx="876520" cy="461665"/>
          </a:xfrm>
          <a:prstGeom prst="rect">
            <a:avLst/>
          </a:prstGeom>
          <a:noFill/>
        </p:spPr>
        <p:txBody>
          <a:bodyPr wrap="square" rtlCol="0">
            <a:spAutoFit/>
          </a:bodyPr>
          <a:lstStyle/>
          <a:p>
            <a:r>
              <a:rPr lang="en-US" altLang="zh-CN" sz="2400" dirty="0">
                <a:solidFill>
                  <a:srgbClr val="080808"/>
                </a:solidFill>
                <a:latin typeface="Comic Sans MS" panose="030F0702030302020204" pitchFamily="66" charset="0"/>
                <a:ea typeface="华文行楷" panose="02010800040101010101" pitchFamily="2" charset="-122"/>
              </a:rPr>
              <a:t>04</a:t>
            </a:r>
            <a:endParaRPr lang="zh-CN" altLang="en-US" sz="2400" dirty="0">
              <a:solidFill>
                <a:srgbClr val="080808"/>
              </a:solidFill>
              <a:latin typeface="Comic Sans MS" panose="030F0702030302020204" pitchFamily="66" charset="0"/>
              <a:ea typeface="华文行楷" panose="02010800040101010101" pitchFamily="2" charset="-122"/>
            </a:endParaRPr>
          </a:p>
        </p:txBody>
      </p:sp>
      <p:sp>
        <p:nvSpPr>
          <p:cNvPr id="8" name="流程图: 可选过程 7"/>
          <p:cNvSpPr/>
          <p:nvPr/>
        </p:nvSpPr>
        <p:spPr>
          <a:xfrm>
            <a:off x="136161" y="1896074"/>
            <a:ext cx="11571527" cy="1691825"/>
          </a:xfrm>
          <a:prstGeom prst="flowChartAlternateProcess">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en-US" altLang="zh-CN" sz="2800" b="1" dirty="0">
                <a:solidFill>
                  <a:srgbClr val="FF0000"/>
                </a:solidFill>
                <a:latin typeface="Comic Sans MS" panose="030F0702030302020204" pitchFamily="66" charset="0"/>
                <a:ea typeface="宋体" panose="02010600030101010101" pitchFamily="2" charset="-122"/>
                <a:cs typeface="Times New Roman" panose="02020603050405020304" charset="0"/>
                <a:sym typeface="+mn-ea"/>
              </a:rPr>
              <a:t>n.    </a:t>
            </a:r>
            <a:r>
              <a:rPr lang="en-US" altLang="zh-CN" sz="28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Thanksgiving, Dad, Lonnie, Fido,</a:t>
            </a: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 </a:t>
            </a:r>
            <a:r>
              <a:rPr lang="en-US" altLang="zh-CN" sz="28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carving knife, turkey</a:t>
            </a:r>
            <a:endParaRPr lang="en-US" altLang="zh-CN" sz="28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endParaRPr>
          </a:p>
          <a:p>
            <a:pPr>
              <a:lnSpc>
                <a:spcPct val="100000"/>
              </a:lnSpc>
            </a:pPr>
            <a:r>
              <a:rPr lang="en-US" altLang="zh-CN" sz="2800" b="1" dirty="0">
                <a:solidFill>
                  <a:schemeClr val="bg1"/>
                </a:solidFill>
                <a:latin typeface="Comic Sans MS" panose="030F0702030302020204" pitchFamily="66" charset="0"/>
                <a:ea typeface="宋体" panose="02010600030101010101" pitchFamily="2" charset="-122"/>
                <a:cs typeface="Times New Roman" panose="02020603050405020304" charset="0"/>
                <a:sym typeface="+mn-ea"/>
              </a:rPr>
              <a:t>       </a:t>
            </a:r>
            <a:r>
              <a:rPr lang="en-US" altLang="zh-CN" sz="28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clumsy ox, chandelier</a:t>
            </a:r>
            <a:endParaRPr lang="en-US" altLang="zh-CN" sz="28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endParaRPr>
          </a:p>
          <a:p>
            <a:pPr>
              <a:lnSpc>
                <a:spcPct val="100000"/>
              </a:lnSpc>
            </a:pPr>
            <a:r>
              <a:rPr lang="en-US" altLang="zh-CN" sz="2800" b="1" dirty="0">
                <a:solidFill>
                  <a:srgbClr val="FF0000"/>
                </a:solidFill>
                <a:latin typeface="Comic Sans MS" panose="030F0702030302020204" pitchFamily="66" charset="0"/>
                <a:ea typeface="宋体" panose="02010600030101010101" pitchFamily="2" charset="-122"/>
                <a:cs typeface="Times New Roman" panose="02020603050405020304" charset="0"/>
                <a:sym typeface="+mn-ea"/>
              </a:rPr>
              <a:t>v.     </a:t>
            </a:r>
            <a:r>
              <a:rPr lang="en-US" altLang="zh-CN" sz="28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rPr>
              <a:t>drop, grabbed</a:t>
            </a:r>
            <a:endParaRPr lang="en-US" altLang="zh-CN" sz="2800" b="1" dirty="0">
              <a:solidFill>
                <a:srgbClr val="FFFF00"/>
              </a:solidFill>
              <a:latin typeface="Comic Sans MS" panose="030F0702030302020204" pitchFamily="66" charset="0"/>
              <a:ea typeface="宋体" panose="02010600030101010101" pitchFamily="2" charset="-122"/>
              <a:cs typeface="Times New Roman" panose="02020603050405020304" charset="0"/>
              <a:sym typeface="+mn-ea"/>
            </a:endParaRPr>
          </a:p>
          <a:p>
            <a:pPr>
              <a:lnSpc>
                <a:spcPct val="100000"/>
              </a:lnSpc>
            </a:pPr>
            <a:r>
              <a:rPr lang="en-US" altLang="zh-CN" sz="2800" b="1" dirty="0">
                <a:solidFill>
                  <a:srgbClr val="FF0000"/>
                </a:solidFill>
                <a:latin typeface="Comic Sans MS" panose="030F0702030302020204" pitchFamily="66" charset="0"/>
                <a:ea typeface="宋体" panose="02010600030101010101" pitchFamily="2" charset="-122"/>
                <a:cs typeface="Times New Roman" panose="02020603050405020304" charset="0"/>
                <a:sym typeface="+mn-ea"/>
              </a:rPr>
              <a:t>adj.</a:t>
            </a:r>
            <a:endParaRPr lang="en-US" altLang="zh-CN" sz="2800" b="1" dirty="0">
              <a:solidFill>
                <a:srgbClr val="FF0000"/>
              </a:solidFill>
              <a:latin typeface="Comic Sans MS" panose="030F0702030302020204" pitchFamily="66" charset="0"/>
              <a:ea typeface="宋体" panose="02010600030101010101" pitchFamily="2" charset="-122"/>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159FDA"/>
      </a:accent1>
      <a:accent2>
        <a:srgbClr val="69C6EF"/>
      </a:accent2>
      <a:accent3>
        <a:srgbClr val="8392A0"/>
      </a:accent3>
      <a:accent4>
        <a:srgbClr val="818181"/>
      </a:accent4>
      <a:accent5>
        <a:srgbClr val="A5A5A5"/>
      </a:accent5>
      <a:accent6>
        <a:srgbClr val="C9C9C9"/>
      </a:accent6>
      <a:hlink>
        <a:srgbClr val="4472C4"/>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25374</Words>
  <Application>WPS 演示</Application>
  <PresentationFormat>宽屏</PresentationFormat>
  <Paragraphs>458</Paragraphs>
  <Slides>29</Slides>
  <Notes>1</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29</vt:i4>
      </vt:variant>
    </vt:vector>
  </HeadingPairs>
  <TitlesOfParts>
    <vt:vector size="44" baseType="lpstr">
      <vt:lpstr>Arial</vt:lpstr>
      <vt:lpstr>宋体</vt:lpstr>
      <vt:lpstr>Wingdings</vt:lpstr>
      <vt:lpstr>微软雅黑</vt:lpstr>
      <vt:lpstr>黑体</vt:lpstr>
      <vt:lpstr>华文行楷</vt:lpstr>
      <vt:lpstr>Calibri</vt:lpstr>
      <vt:lpstr>Comic Sans MS</vt:lpstr>
      <vt:lpstr>等线</vt:lpstr>
      <vt:lpstr>楷体</vt:lpstr>
      <vt:lpstr>Times New Roman</vt:lpstr>
      <vt:lpstr>Arial Unicode MS</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Administrator</cp:lastModifiedBy>
  <cp:revision>113</cp:revision>
  <dcterms:created xsi:type="dcterms:W3CDTF">2017-05-25T00:04:00Z</dcterms:created>
  <dcterms:modified xsi:type="dcterms:W3CDTF">2021-05-18T01:06:14Z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53F70A6A61DE4C0F87B5543045CF20B3</vt:lpwstr>
  </property>
</Properties>
</file>